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Proxima Nova"/>
      <p:regular r:id="rId34"/>
      <p:bold r:id="rId35"/>
      <p:italic r:id="rId36"/>
      <p:boldItalic r:id="rId37"/>
    </p:embeddedFont>
    <p:embeddedFont>
      <p:font typeface="Roboto"/>
      <p:regular r:id="rId38"/>
      <p:bold r:id="rId39"/>
      <p:italic r:id="rId40"/>
      <p:boldItalic r:id="rId41"/>
    </p:embeddedFont>
    <p:embeddedFont>
      <p:font typeface="Nuni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5.xml"/><Relationship Id="rId42" Type="http://schemas.openxmlformats.org/officeDocument/2006/relationships/font" Target="fonts/Nunito-regular.fntdata"/><Relationship Id="rId41" Type="http://schemas.openxmlformats.org/officeDocument/2006/relationships/font" Target="fonts/Roboto-boldItalic.fntdata"/><Relationship Id="rId22" Type="http://schemas.openxmlformats.org/officeDocument/2006/relationships/slide" Target="slides/slide17.xml"/><Relationship Id="rId44" Type="http://schemas.openxmlformats.org/officeDocument/2006/relationships/font" Target="fonts/Nunito-italic.fntdata"/><Relationship Id="rId21" Type="http://schemas.openxmlformats.org/officeDocument/2006/relationships/slide" Target="slides/slide16.xml"/><Relationship Id="rId43" Type="http://schemas.openxmlformats.org/officeDocument/2006/relationships/font" Target="fonts/Nunito-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roximaNova-bold.fntdata"/><Relationship Id="rId12" Type="http://schemas.openxmlformats.org/officeDocument/2006/relationships/slide" Target="slides/slide7.xml"/><Relationship Id="rId34" Type="http://schemas.openxmlformats.org/officeDocument/2006/relationships/font" Target="fonts/ProximaNova-regular.fntdata"/><Relationship Id="rId15" Type="http://schemas.openxmlformats.org/officeDocument/2006/relationships/slide" Target="slides/slide10.xml"/><Relationship Id="rId37" Type="http://schemas.openxmlformats.org/officeDocument/2006/relationships/font" Target="fonts/ProximaNova-boldItalic.fntdata"/><Relationship Id="rId14" Type="http://schemas.openxmlformats.org/officeDocument/2006/relationships/slide" Target="slides/slide9.xml"/><Relationship Id="rId36" Type="http://schemas.openxmlformats.org/officeDocument/2006/relationships/font" Target="fonts/ProximaNova-italic.fntdata"/><Relationship Id="rId17" Type="http://schemas.openxmlformats.org/officeDocument/2006/relationships/slide" Target="slides/slide12.xml"/><Relationship Id="rId39" Type="http://schemas.openxmlformats.org/officeDocument/2006/relationships/font" Target="fonts/Roboto-bold.fntdata"/><Relationship Id="rId16" Type="http://schemas.openxmlformats.org/officeDocument/2006/relationships/slide" Target="slides/slide11.xml"/><Relationship Id="rId38" Type="http://schemas.openxmlformats.org/officeDocument/2006/relationships/font" Target="fonts/Robo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5.png>
</file>

<file path=ppt/media/image16.png>
</file>

<file path=ppt/media/image17.png>
</file>

<file path=ppt/media/image18.png>
</file>

<file path=ppt/media/image2.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Introduce the team members.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48132e795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48132e795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630a1fa5b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630a1fa5b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47d31787d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47d31787d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20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486224af2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486224af2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Cluster = Team</a:t>
            </a:r>
            <a:endParaRPr sz="1800">
              <a:solidFill>
                <a:srgbClr val="616161"/>
              </a:solidFill>
              <a:latin typeface="Proxima Nova"/>
              <a:ea typeface="Proxima Nova"/>
              <a:cs typeface="Proxima Nova"/>
              <a:sym typeface="Proxima Nova"/>
            </a:endParaRPr>
          </a:p>
          <a:p>
            <a:pPr indent="-298450" lvl="0" marL="457200" rtl="0" algn="l">
              <a:lnSpc>
                <a:spcPct val="115000"/>
              </a:lnSpc>
              <a:spcBef>
                <a:spcPts val="0"/>
              </a:spcBef>
              <a:spcAft>
                <a:spcPts val="0"/>
              </a:spcAft>
              <a:buSzPts val="1100"/>
              <a:buChar char="-"/>
            </a:pPr>
            <a:r>
              <a:rPr lang="fr" sz="1800">
                <a:solidFill>
                  <a:srgbClr val="616161"/>
                </a:solidFill>
                <a:latin typeface="Proxima Nova"/>
                <a:ea typeface="Proxima Nova"/>
                <a:cs typeface="Proxima Nova"/>
                <a:sym typeface="Proxima Nova"/>
              </a:rPr>
              <a:t>Team members = Nodes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486224af2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486224af2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Data nodes: These nodes store and manage the data. They handle operations related to indexing, searching, and retrieving documents.	</a:t>
            </a:r>
            <a:endParaRPr sz="1800">
              <a:solidFill>
                <a:srgbClr val="616161"/>
              </a:solidFill>
              <a:latin typeface="Proxima Nova"/>
              <a:ea typeface="Proxima Nova"/>
              <a:cs typeface="Proxima Nova"/>
              <a:sym typeface="Proxima Nova"/>
            </a:endParaRPr>
          </a:p>
          <a:p>
            <a:pPr indent="-342900" lvl="0" marL="4572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Master-eligible nodes: These nodes participate in the election process to select a master node.</a:t>
            </a:r>
            <a:endParaRPr sz="1800">
              <a:solidFill>
                <a:srgbClr val="616161"/>
              </a:solidFill>
              <a:latin typeface="Proxima Nova"/>
              <a:ea typeface="Proxima Nova"/>
              <a:cs typeface="Proxima Nova"/>
              <a:sym typeface="Proxima Nova"/>
            </a:endParaRPr>
          </a:p>
          <a:p>
            <a:pPr indent="-342900" lvl="0" marL="4572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Master node: These nodes are responsible for cluster-wide management tasks such as creating or deleting indices, adding or removing nodes.</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486224af2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486224af2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486224af2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486224af2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1" marL="9144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The primary shard is responsible for handling all write operations for its assigned documents.</a:t>
            </a:r>
            <a:endParaRPr sz="1800">
              <a:solidFill>
                <a:srgbClr val="616161"/>
              </a:solidFill>
              <a:latin typeface="Proxima Nova"/>
              <a:ea typeface="Proxima Nova"/>
              <a:cs typeface="Proxima Nova"/>
              <a:sym typeface="Proxima Nova"/>
            </a:endParaRPr>
          </a:p>
          <a:p>
            <a:pPr indent="-342900" lvl="1" marL="914400" rtl="0" algn="l">
              <a:lnSpc>
                <a:spcPct val="115000"/>
              </a:lnSpc>
              <a:spcBef>
                <a:spcPts val="0"/>
              </a:spcBef>
              <a:spcAft>
                <a:spcPts val="0"/>
              </a:spcAft>
              <a:buClr>
                <a:srgbClr val="616161"/>
              </a:buClr>
              <a:buSzPts val="1800"/>
              <a:buFont typeface="Proxima Nova"/>
              <a:buChar char="❏"/>
            </a:pPr>
            <a:r>
              <a:rPr lang="fr" sz="1800">
                <a:solidFill>
                  <a:srgbClr val="616161"/>
                </a:solidFill>
                <a:latin typeface="Proxima Nova"/>
                <a:ea typeface="Proxima Nova"/>
                <a:cs typeface="Proxima Nova"/>
                <a:sym typeface="Proxima Nova"/>
              </a:rPr>
              <a:t>A replica shard is an exact copy of a primary shard.</a:t>
            </a:r>
            <a:endParaRPr sz="1800">
              <a:solidFill>
                <a:srgbClr val="616161"/>
              </a:solidFill>
              <a:latin typeface="Proxima Nova"/>
              <a:ea typeface="Proxima Nova"/>
              <a:cs typeface="Proxima Nova"/>
              <a:sym typeface="Proxima Nova"/>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486224af24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486224af24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4630a1fa5b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4630a1fa5b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47d31787d5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47d31787d5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eBay: eBay utilizes Elasticsearch for their search infrastructure, allowing users to perform fast and accurate product searches across millions of listings. Elasticsearch helps power their relevance ranking algorithms, filters, and facets to deliver relevant search results to their users.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
              <a:t>NASA: NASA uses Elasticsearch to analyze and search through large volumes of telemetry data collected from satellites and space missions. Elasticsearch enables NASA scientists to perform real-time analysis, anomaly detection, and deep dive investigations into the collected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Uber leverages Elasticsearch to analyze and search through large volumes of geospatial data. Elasticsearch helps power their real-time geospatial search and routing systems, allowing users to quickly find nearby drivers and estimate arrival times.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495161276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495161276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solidFill>
                  <a:schemeClr val="dk1"/>
                </a:solidFill>
              </a:rPr>
              <a:t>Before continuing to the next slide, say what the audience will have learned by the end of the lecture:</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They will know what Elasticsearch and the Elastic Stack are.</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They will understand the architecture of Elasticsearch and how some big companies use it to their advantage.</a:t>
            </a:r>
            <a:endParaRPr>
              <a:solidFill>
                <a:schemeClr val="dk1"/>
              </a:solidFill>
            </a:endParaRPr>
          </a:p>
          <a:p>
            <a:pPr indent="-298450" lvl="0" marL="457200" rtl="0" algn="l">
              <a:spcBef>
                <a:spcPts val="0"/>
              </a:spcBef>
              <a:spcAft>
                <a:spcPts val="0"/>
              </a:spcAft>
              <a:buClr>
                <a:schemeClr val="dk1"/>
              </a:buClr>
              <a:buSzPts val="1100"/>
              <a:buChar char="●"/>
            </a:pPr>
            <a:r>
              <a:rPr lang="fr">
                <a:solidFill>
                  <a:schemeClr val="dk1"/>
                </a:solidFill>
              </a:rPr>
              <a:t>They will see some of the many advanced capabilities of Elasticsearch.</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4630a1fa5b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4630a1fa5b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47d31787d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47d31787d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4630a1fa5b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4630a1fa5b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47d31787d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47d31787d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7d31787d5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7d31787d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4630a1fa5b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4630a1fa5b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48132e795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48132e795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48132e795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48132e795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4630a1fa5b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4630a1fa5b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4630a1fa5b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4630a1fa5b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Enumerate the subjects we’ll cover by telling who will be the speaker for each part.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4630a1fa5b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4630a1fa5b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47d31787d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47d31787d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481c24e0d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481c24e0d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82703703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82703703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48132e795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48132e795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48132e795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48132e795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hyperlink" Target="https://www.elastic.co/guide/index.html" TargetMode="External"/><Relationship Id="rId4" Type="http://schemas.openxmlformats.org/officeDocument/2006/relationships/hyperlink" Target="https://www.tutorialspoint.com/elasticsearch/index.htm" TargetMode="External"/><Relationship Id="rId5" Type="http://schemas.openxmlformats.org/officeDocument/2006/relationships/hyperlink" Target="https://github.com/LisaHJung/Beginners-Crash-Course-to-Elastic-Stack-Series-Table-of-Contents" TargetMode="External"/><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2.png"/><Relationship Id="rId5" Type="http://schemas.openxmlformats.org/officeDocument/2006/relationships/image" Target="../media/image3.jpg"/><Relationship Id="rId6"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2138475" y="1257300"/>
            <a:ext cx="64950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fr"/>
              <a:t>Elasticsearch</a:t>
            </a:r>
            <a:r>
              <a:rPr lang="fr"/>
              <a:t>: A Game Changer</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Guillaume Delporte, Aly Abdelaleem, Jordi Hoorelbeke</a:t>
            </a:r>
            <a:endParaRPr/>
          </a:p>
        </p:txBody>
      </p:sp>
      <p:sp>
        <p:nvSpPr>
          <p:cNvPr id="61" name="Google Shape;61;p13"/>
          <p:cNvSpPr txBox="1"/>
          <p:nvPr/>
        </p:nvSpPr>
        <p:spPr>
          <a:xfrm>
            <a:off x="7470225" y="4462600"/>
            <a:ext cx="14904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lt1"/>
                </a:solidFill>
                <a:latin typeface="Nunito"/>
                <a:ea typeface="Nunito"/>
                <a:cs typeface="Nunito"/>
                <a:sym typeface="Nunito"/>
              </a:rPr>
              <a:t>24/05/2023</a:t>
            </a:r>
            <a:endParaRPr>
              <a:solidFill>
                <a:schemeClr val="lt1"/>
              </a:solidFill>
              <a:latin typeface="Nunito"/>
              <a:ea typeface="Nunito"/>
              <a:cs typeface="Nunito"/>
              <a:sym typeface="Nunito"/>
            </a:endParaRPr>
          </a:p>
        </p:txBody>
      </p:sp>
      <p:pic>
        <p:nvPicPr>
          <p:cNvPr id="62" name="Google Shape;62;p13"/>
          <p:cNvPicPr preferRelativeResize="0"/>
          <p:nvPr/>
        </p:nvPicPr>
        <p:blipFill>
          <a:blip r:embed="rId3">
            <a:alphaModFix/>
          </a:blip>
          <a:stretch>
            <a:fillRect/>
          </a:stretch>
        </p:blipFill>
        <p:spPr>
          <a:xfrm>
            <a:off x="-475223" y="1257300"/>
            <a:ext cx="3501891" cy="15884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59"/>
                                        </p:tgtEl>
                                        <p:attrNameLst>
                                          <p:attrName>style.visibility</p:attrName>
                                        </p:attrNameLst>
                                      </p:cBhvr>
                                      <p:to>
                                        <p:strVal val="visible"/>
                                      </p:to>
                                    </p:set>
                                    <p:animEffect filter="fade" transition="in">
                                      <p:cBhvr>
                                        <p:cTn dur="1000"/>
                                        <p:tgtEl>
                                          <p:spTgt spid="59"/>
                                        </p:tgtEl>
                                      </p:cBhvr>
                                    </p:animEffect>
                                  </p:childTnLst>
                                </p:cTn>
                              </p:par>
                              <p:par>
                                <p:cTn fill="hold" nodeType="withEffect" presetClass="entr" presetID="10" presetSubtype="0">
                                  <p:stCondLst>
                                    <p:cond delay="0"/>
                                  </p:stCondLst>
                                  <p:childTnLst>
                                    <p:set>
                                      <p:cBhvr>
                                        <p:cTn dur="1" fill="hold">
                                          <p:stCondLst>
                                            <p:cond delay="0"/>
                                          </p:stCondLst>
                                        </p:cTn>
                                        <p:tgtEl>
                                          <p:spTgt spid="60"/>
                                        </p:tgtEl>
                                        <p:attrNameLst>
                                          <p:attrName>style.visibility</p:attrName>
                                        </p:attrNameLst>
                                      </p:cBhvr>
                                      <p:to>
                                        <p:strVal val="visible"/>
                                      </p:to>
                                    </p:set>
                                    <p:animEffect filter="fade" transition="in">
                                      <p:cBhvr>
                                        <p:cTn dur="1000"/>
                                        <p:tgtEl>
                                          <p:spTgt spid="60"/>
                                        </p:tgtEl>
                                      </p:cBhvr>
                                    </p:animEffect>
                                  </p:childTnLst>
                                </p:cTn>
                              </p:par>
                              <p:par>
                                <p:cTn fill="hold" nodeType="with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par>
                                <p:cTn fill="hold" nodeType="withEffect" presetClass="entr" presetID="2" presetSubtype="4">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1000"/>
                                        <p:tgtEl>
                                          <p:spTgt spid="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59"/>
                                        </p:tgtEl>
                                        <p:attrNameLst>
                                          <p:attrName>ppt_x</p:attrName>
                                        </p:attrNameLst>
                                      </p:cBhvr>
                                      <p:tavLst>
                                        <p:tav fmla="" tm="0">
                                          <p:val>
                                            <p:strVal val="#ppt_x"/>
                                          </p:val>
                                        </p:tav>
                                        <p:tav fmla="" tm="100000">
                                          <p:val>
                                            <p:strVal val="#ppt_x+1"/>
                                          </p:val>
                                        </p:tav>
                                      </p:tavLst>
                                    </p:anim>
                                    <p:set>
                                      <p:cBhvr>
                                        <p:cTn dur="1" fill="hold">
                                          <p:stCondLst>
                                            <p:cond delay="1000"/>
                                          </p:stCondLst>
                                        </p:cTn>
                                        <p:tgtEl>
                                          <p:spTgt spid="59"/>
                                        </p:tgtEl>
                                        <p:attrNameLst>
                                          <p:attrName>style.visibility</p:attrName>
                                        </p:attrNameLst>
                                      </p:cBhvr>
                                      <p:to>
                                        <p:strVal val="hidden"/>
                                      </p:to>
                                    </p:set>
                                  </p:childTnLst>
                                </p:cTn>
                              </p:par>
                              <p:par>
                                <p:cTn fill="hold" nodeType="withEffect" presetClass="exit" presetID="2" presetSubtype="2">
                                  <p:stCondLst>
                                    <p:cond delay="0"/>
                                  </p:stCondLst>
                                  <p:childTnLst>
                                    <p:anim calcmode="lin" valueType="num">
                                      <p:cBhvr additive="base">
                                        <p:cTn dur="1000"/>
                                        <p:tgtEl>
                                          <p:spTgt spid="60"/>
                                        </p:tgtEl>
                                        <p:attrNameLst>
                                          <p:attrName>ppt_x</p:attrName>
                                        </p:attrNameLst>
                                      </p:cBhvr>
                                      <p:tavLst>
                                        <p:tav fmla="" tm="0">
                                          <p:val>
                                            <p:strVal val="#ppt_x"/>
                                          </p:val>
                                        </p:tav>
                                        <p:tav fmla="" tm="100000">
                                          <p:val>
                                            <p:strVal val="#ppt_x+1"/>
                                          </p:val>
                                        </p:tav>
                                      </p:tavLst>
                                    </p:anim>
                                    <p:set>
                                      <p:cBhvr>
                                        <p:cTn dur="1" fill="hold">
                                          <p:stCondLst>
                                            <p:cond delay="1000"/>
                                          </p:stCondLst>
                                        </p:cTn>
                                        <p:tgtEl>
                                          <p:spTgt spid="6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The Elastic Stack                   (Cont'd.)</a:t>
            </a:r>
            <a:endParaRPr/>
          </a:p>
        </p:txBody>
      </p:sp>
      <p:sp>
        <p:nvSpPr>
          <p:cNvPr id="146" name="Google Shape;146;p22"/>
          <p:cNvSpPr txBox="1"/>
          <p:nvPr>
            <p:ph idx="1" type="body"/>
          </p:nvPr>
        </p:nvSpPr>
        <p:spPr>
          <a:xfrm>
            <a:off x="311700" y="1445650"/>
            <a:ext cx="3910500" cy="3123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fr"/>
              <a:t>Beats: Lightweight data shippers for sending operational data.</a:t>
            </a:r>
            <a:endParaRPr/>
          </a:p>
          <a:p>
            <a:pPr indent="-342900" lvl="0" marL="457200" rtl="0" algn="l">
              <a:spcBef>
                <a:spcPts val="0"/>
              </a:spcBef>
              <a:spcAft>
                <a:spcPts val="0"/>
              </a:spcAft>
              <a:buSzPts val="1800"/>
              <a:buChar char="❏"/>
            </a:pPr>
            <a:r>
              <a:rPr lang="fr"/>
              <a:t>Beats can send data directly to Elasticsearch or via Logstash for processing.</a:t>
            </a:r>
            <a:endParaRPr/>
          </a:p>
          <a:p>
            <a:pPr indent="-342900" lvl="0" marL="457200" rtl="0" algn="l">
              <a:spcBef>
                <a:spcPts val="0"/>
              </a:spcBef>
              <a:spcAft>
                <a:spcPts val="0"/>
              </a:spcAft>
              <a:buSzPts val="1800"/>
              <a:buChar char="❏"/>
            </a:pPr>
            <a:r>
              <a:rPr lang="fr"/>
              <a:t>The Elastic Stack provides a comprehensive data management and analysis solution.</a:t>
            </a:r>
            <a:endParaRPr/>
          </a:p>
        </p:txBody>
      </p:sp>
      <p:pic>
        <p:nvPicPr>
          <p:cNvPr id="147" name="Google Shape;147;p22"/>
          <p:cNvPicPr preferRelativeResize="0"/>
          <p:nvPr/>
        </p:nvPicPr>
        <p:blipFill>
          <a:blip r:embed="rId3">
            <a:alphaModFix/>
          </a:blip>
          <a:stretch>
            <a:fillRect/>
          </a:stretch>
        </p:blipFill>
        <p:spPr>
          <a:xfrm>
            <a:off x="998725" y="49300"/>
            <a:ext cx="3223480" cy="1364125"/>
          </a:xfrm>
          <a:prstGeom prst="rect">
            <a:avLst/>
          </a:prstGeom>
          <a:noFill/>
          <a:ln>
            <a:noFill/>
          </a:ln>
        </p:spPr>
      </p:pic>
      <p:pic>
        <p:nvPicPr>
          <p:cNvPr id="148" name="Google Shape;148;p22"/>
          <p:cNvPicPr preferRelativeResize="0"/>
          <p:nvPr/>
        </p:nvPicPr>
        <p:blipFill>
          <a:blip r:embed="rId4">
            <a:alphaModFix/>
          </a:blip>
          <a:stretch>
            <a:fillRect/>
          </a:stretch>
        </p:blipFill>
        <p:spPr>
          <a:xfrm>
            <a:off x="4307709" y="1569025"/>
            <a:ext cx="4295893" cy="2876550"/>
          </a:xfrm>
          <a:prstGeom prst="rect">
            <a:avLst/>
          </a:prstGeom>
          <a:noFill/>
          <a:ln>
            <a:noFill/>
          </a:ln>
        </p:spPr>
      </p:pic>
      <p:sp>
        <p:nvSpPr>
          <p:cNvPr id="149" name="Google Shape;14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155" name="Google Shape;155;p23"/>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D9D9D9"/>
              </a:buClr>
              <a:buSzPts val="1800"/>
              <a:buAutoNum type="arabicPeriod"/>
            </a:pPr>
            <a:r>
              <a:rPr lang="fr">
                <a:solidFill>
                  <a:srgbClr val="D9D9D9"/>
                </a:solidFill>
              </a:rPr>
              <a:t>An </a:t>
            </a:r>
            <a:r>
              <a:rPr b="1" lang="fr">
                <a:solidFill>
                  <a:srgbClr val="D9D9D9"/>
                </a:solidFill>
              </a:rPr>
              <a:t>Introduction </a:t>
            </a:r>
            <a:r>
              <a:rPr lang="fr">
                <a:solidFill>
                  <a:srgbClr val="D9D9D9"/>
                </a:solidFill>
              </a:rPr>
              <a:t>to Elasticsearch.</a:t>
            </a:r>
            <a:endParaRPr>
              <a:solidFill>
                <a:srgbClr val="D9D9D9"/>
              </a:solidFill>
            </a:endParaRPr>
          </a:p>
          <a:p>
            <a:pPr indent="-342900" lvl="0" marL="457200" rtl="0" algn="just">
              <a:spcBef>
                <a:spcPts val="0"/>
              </a:spcBef>
              <a:spcAft>
                <a:spcPts val="0"/>
              </a:spcAft>
              <a:buSzPts val="1800"/>
              <a:buAutoNum type="arabicPeriod"/>
            </a:pPr>
            <a:r>
              <a:rPr lang="fr"/>
              <a:t>Deep Dive into Elasticsearch's </a:t>
            </a:r>
            <a:r>
              <a:rPr b="1" lang="fr"/>
              <a:t>Architecture</a:t>
            </a:r>
            <a:r>
              <a:rPr lang="fr"/>
              <a:t>.</a:t>
            </a:r>
            <a:endParaRPr/>
          </a:p>
          <a:p>
            <a:pPr indent="-342900" lvl="0" marL="457200" rtl="0" algn="just">
              <a:spcBef>
                <a:spcPts val="0"/>
              </a:spcBef>
              <a:spcAft>
                <a:spcPts val="0"/>
              </a:spcAft>
              <a:buClr>
                <a:srgbClr val="D9D9D9"/>
              </a:buClr>
              <a:buSzPts val="1800"/>
              <a:buAutoNum type="arabicPeriod"/>
            </a:pPr>
            <a:r>
              <a:rPr lang="fr">
                <a:solidFill>
                  <a:srgbClr val="D9D9D9"/>
                </a:solidFill>
              </a:rPr>
              <a:t>Elasticsearch in Action: </a:t>
            </a:r>
            <a:r>
              <a:rPr b="1" lang="fr">
                <a:solidFill>
                  <a:srgbClr val="D9D9D9"/>
                </a:solidFill>
              </a:rPr>
              <a:t>How Companies Utilize It</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Advanced Search Techniques</a:t>
            </a:r>
            <a:r>
              <a:rPr lang="fr">
                <a:solidFill>
                  <a:srgbClr val="D9D9D9"/>
                </a:solidFill>
              </a:rPr>
              <a:t> with Elasticsearch. </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Kibana </a:t>
            </a:r>
            <a:r>
              <a:rPr lang="fr">
                <a:solidFill>
                  <a:srgbClr val="D9D9D9"/>
                </a:solidFill>
              </a:rPr>
              <a:t>and Elasticsearch: The Perfect Combination.</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Conclusion</a:t>
            </a:r>
            <a:r>
              <a:rPr lang="fr">
                <a:solidFill>
                  <a:srgbClr val="D9D9D9"/>
                </a:solidFill>
              </a:rPr>
              <a:t>: Key Takeaways on Elasticsearch.</a:t>
            </a:r>
            <a:endParaRPr>
              <a:solidFill>
                <a:srgbClr val="D9D9D9"/>
              </a:solidFill>
            </a:endParaRPr>
          </a:p>
        </p:txBody>
      </p:sp>
      <p:sp>
        <p:nvSpPr>
          <p:cNvPr id="156" name="Google Shape;15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311700" y="445025"/>
            <a:ext cx="2390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Deep Dive into</a:t>
            </a:r>
            <a:endParaRPr/>
          </a:p>
        </p:txBody>
      </p:sp>
      <p:sp>
        <p:nvSpPr>
          <p:cNvPr id="162" name="Google Shape;162;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63" name="Google Shape;163;p24"/>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cluster contains one or more nodes.</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node is an instance of</a:t>
            </a:r>
            <a:r>
              <a:rPr lang="fr" sz="1800">
                <a:solidFill>
                  <a:schemeClr val="accent3"/>
                </a:solidFill>
                <a:latin typeface="Proxima Nova"/>
                <a:ea typeface="Proxima Nova"/>
                <a:cs typeface="Proxima Nova"/>
                <a:sym typeface="Proxima Nova"/>
              </a:rPr>
              <a:t> </a:t>
            </a:r>
            <a:r>
              <a:rPr lang="fr" sz="1800">
                <a:solidFill>
                  <a:schemeClr val="accent3"/>
                </a:solidFill>
                <a:latin typeface="Proxima Nova"/>
                <a:ea typeface="Proxima Nova"/>
                <a:cs typeface="Proxima Nova"/>
                <a:sym typeface="Proxima Nova"/>
              </a:rPr>
              <a:t>Elasticsearch </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Index is used to group shards that </a:t>
            </a:r>
            <a:r>
              <a:rPr lang="fr" sz="1800">
                <a:solidFill>
                  <a:schemeClr val="accent3"/>
                </a:solidFill>
                <a:latin typeface="Proxima Nova"/>
                <a:ea typeface="Proxima Nova"/>
                <a:cs typeface="Proxima Nova"/>
                <a:sym typeface="Proxima Nova"/>
              </a:rPr>
              <a:t>contain related data</a:t>
            </a:r>
            <a:r>
              <a:rPr lang="fr" sz="1800">
                <a:solidFill>
                  <a:schemeClr val="accent3"/>
                </a:solidFill>
                <a:latin typeface="Proxima Nova"/>
                <a:ea typeface="Proxima Nova"/>
                <a:cs typeface="Proxima Nova"/>
                <a:sym typeface="Proxima Nova"/>
              </a:rPr>
              <a:t>.</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Shard is where data is stored.</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Data is stored as documents.</a:t>
            </a:r>
            <a:endParaRPr sz="1800">
              <a:solidFill>
                <a:schemeClr val="accent3"/>
              </a:solidFill>
              <a:latin typeface="Proxima Nova"/>
              <a:ea typeface="Proxima Nova"/>
              <a:cs typeface="Proxima Nova"/>
              <a:sym typeface="Proxima Nova"/>
            </a:endParaRPr>
          </a:p>
        </p:txBody>
      </p:sp>
      <p:pic>
        <p:nvPicPr>
          <p:cNvPr id="164" name="Google Shape;164;p24"/>
          <p:cNvPicPr preferRelativeResize="0"/>
          <p:nvPr/>
        </p:nvPicPr>
        <p:blipFill>
          <a:blip r:embed="rId3">
            <a:alphaModFix/>
          </a:blip>
          <a:stretch>
            <a:fillRect/>
          </a:stretch>
        </p:blipFill>
        <p:spPr>
          <a:xfrm>
            <a:off x="2508785" y="390850"/>
            <a:ext cx="3436600" cy="754375"/>
          </a:xfrm>
          <a:prstGeom prst="rect">
            <a:avLst/>
          </a:prstGeom>
          <a:noFill/>
          <a:ln>
            <a:noFill/>
          </a:ln>
        </p:spPr>
      </p:pic>
      <p:sp>
        <p:nvSpPr>
          <p:cNvPr id="165" name="Google Shape;165;p24"/>
          <p:cNvSpPr txBox="1"/>
          <p:nvPr>
            <p:ph type="title"/>
          </p:nvPr>
        </p:nvSpPr>
        <p:spPr>
          <a:xfrm>
            <a:off x="5920950" y="445025"/>
            <a:ext cx="2390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A</a:t>
            </a:r>
            <a:r>
              <a:rPr lang="fr"/>
              <a:t>rchitecture</a:t>
            </a:r>
            <a:endParaRPr/>
          </a:p>
        </p:txBody>
      </p:sp>
      <p:pic>
        <p:nvPicPr>
          <p:cNvPr id="166" name="Google Shape;166;p24"/>
          <p:cNvPicPr preferRelativeResize="0"/>
          <p:nvPr/>
        </p:nvPicPr>
        <p:blipFill>
          <a:blip r:embed="rId4">
            <a:alphaModFix/>
          </a:blip>
          <a:stretch>
            <a:fillRect/>
          </a:stretch>
        </p:blipFill>
        <p:spPr>
          <a:xfrm>
            <a:off x="4821450" y="1108563"/>
            <a:ext cx="3956045" cy="324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72" name="Google Shape;172;p25"/>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cluster is a collection of nodes that work together to achieve a common goal.</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Each cluster has a unique name.</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When creating a node, one cluster comes with it by default.</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The cluster is managed by a master node.</a:t>
            </a:r>
            <a:endParaRPr sz="1800">
              <a:solidFill>
                <a:schemeClr val="accent3"/>
              </a:solidFill>
              <a:latin typeface="Proxima Nova"/>
              <a:ea typeface="Proxima Nova"/>
              <a:cs typeface="Proxima Nova"/>
              <a:sym typeface="Proxima Nova"/>
            </a:endParaRPr>
          </a:p>
          <a:p>
            <a:pPr indent="0" lvl="0" marL="457200" rtl="0" algn="l">
              <a:lnSpc>
                <a:spcPct val="115000"/>
              </a:lnSpc>
              <a:spcBef>
                <a:spcPts val="1200"/>
              </a:spcBef>
              <a:spcAft>
                <a:spcPts val="1200"/>
              </a:spcAft>
              <a:buNone/>
            </a:pPr>
            <a:r>
              <a:t/>
            </a:r>
            <a:endParaRPr sz="1800">
              <a:solidFill>
                <a:schemeClr val="accent3"/>
              </a:solidFill>
              <a:latin typeface="Proxima Nova"/>
              <a:ea typeface="Proxima Nova"/>
              <a:cs typeface="Proxima Nova"/>
              <a:sym typeface="Proxima Nova"/>
            </a:endParaRPr>
          </a:p>
        </p:txBody>
      </p:sp>
      <p:sp>
        <p:nvSpPr>
          <p:cNvPr id="173" name="Google Shape;173;p25"/>
          <p:cNvSpPr txBox="1"/>
          <p:nvPr>
            <p:ph type="title"/>
          </p:nvPr>
        </p:nvSpPr>
        <p:spPr>
          <a:xfrm>
            <a:off x="369325" y="465375"/>
            <a:ext cx="635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Cluster</a:t>
            </a:r>
            <a:endParaRPr/>
          </a:p>
        </p:txBody>
      </p:sp>
      <p:pic>
        <p:nvPicPr>
          <p:cNvPr id="174" name="Google Shape;174;p25"/>
          <p:cNvPicPr preferRelativeResize="0"/>
          <p:nvPr/>
        </p:nvPicPr>
        <p:blipFill>
          <a:blip r:embed="rId3">
            <a:alphaModFix/>
          </a:blip>
          <a:stretch>
            <a:fillRect/>
          </a:stretch>
        </p:blipFill>
        <p:spPr>
          <a:xfrm>
            <a:off x="5244925" y="1190475"/>
            <a:ext cx="3314916" cy="332034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80" name="Google Shape;180;p26"/>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node is an instance of Elasticsearch with a unique id and a name.</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node must belong to a cluster.</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Nodes are recommended to be distributed across several machines, but you can have multiple nodes on one machine.</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node can have multiple roles.</a:t>
            </a:r>
            <a:endParaRPr sz="1800">
              <a:solidFill>
                <a:schemeClr val="accent3"/>
              </a:solidFill>
              <a:latin typeface="Proxima Nova"/>
              <a:ea typeface="Proxima Nova"/>
              <a:cs typeface="Proxima Nova"/>
              <a:sym typeface="Proxima Nova"/>
            </a:endParaRPr>
          </a:p>
        </p:txBody>
      </p:sp>
      <p:sp>
        <p:nvSpPr>
          <p:cNvPr id="181" name="Google Shape;181;p26"/>
          <p:cNvSpPr txBox="1"/>
          <p:nvPr>
            <p:ph type="title"/>
          </p:nvPr>
        </p:nvSpPr>
        <p:spPr>
          <a:xfrm>
            <a:off x="369325" y="465375"/>
            <a:ext cx="635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Node</a:t>
            </a:r>
            <a:endParaRPr/>
          </a:p>
        </p:txBody>
      </p:sp>
      <p:pic>
        <p:nvPicPr>
          <p:cNvPr id="182" name="Google Shape;182;p26"/>
          <p:cNvPicPr preferRelativeResize="0"/>
          <p:nvPr/>
        </p:nvPicPr>
        <p:blipFill>
          <a:blip r:embed="rId3">
            <a:alphaModFix/>
          </a:blip>
          <a:stretch>
            <a:fillRect/>
          </a:stretch>
        </p:blipFill>
        <p:spPr>
          <a:xfrm>
            <a:off x="5153250" y="1679350"/>
            <a:ext cx="3581400" cy="1962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88" name="Google Shape;188;p27"/>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Index is a logical way to group shards that contain documents that are related to each other.</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Similar to a database in traditional systems.</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When creating an index, one shard comes with it by default.</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Index can be configured to allow multiple shards across multiple nodes (Sharding).</a:t>
            </a:r>
            <a:endParaRPr sz="1800">
              <a:solidFill>
                <a:schemeClr val="accent3"/>
              </a:solidFill>
              <a:latin typeface="Proxima Nova"/>
              <a:ea typeface="Proxima Nova"/>
              <a:cs typeface="Proxima Nova"/>
              <a:sym typeface="Proxima Nova"/>
            </a:endParaRPr>
          </a:p>
        </p:txBody>
      </p:sp>
      <p:sp>
        <p:nvSpPr>
          <p:cNvPr id="189" name="Google Shape;189;p27"/>
          <p:cNvSpPr txBox="1"/>
          <p:nvPr>
            <p:ph type="title"/>
          </p:nvPr>
        </p:nvSpPr>
        <p:spPr>
          <a:xfrm>
            <a:off x="369325" y="465375"/>
            <a:ext cx="635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Index</a:t>
            </a:r>
            <a:endParaRPr/>
          </a:p>
        </p:txBody>
      </p:sp>
      <p:pic>
        <p:nvPicPr>
          <p:cNvPr id="190" name="Google Shape;190;p27"/>
          <p:cNvPicPr preferRelativeResize="0"/>
          <p:nvPr/>
        </p:nvPicPr>
        <p:blipFill>
          <a:blip r:embed="rId3">
            <a:alphaModFix/>
          </a:blip>
          <a:stretch>
            <a:fillRect/>
          </a:stretch>
        </p:blipFill>
        <p:spPr>
          <a:xfrm>
            <a:off x="5566400" y="677613"/>
            <a:ext cx="3075132" cy="378827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196" name="Google Shape;196;p28"/>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Shard is actually where data is stored on disk and where searches are run.</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A shard can be:</a:t>
            </a:r>
            <a:endParaRPr sz="1800">
              <a:solidFill>
                <a:schemeClr val="accent3"/>
              </a:solidFill>
              <a:latin typeface="Proxima Nova"/>
              <a:ea typeface="Proxima Nova"/>
              <a:cs typeface="Proxima Nova"/>
              <a:sym typeface="Proxima Nova"/>
            </a:endParaRPr>
          </a:p>
          <a:p>
            <a:pPr indent="-342900" lvl="1" marL="9144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Primary shard</a:t>
            </a:r>
            <a:endParaRPr sz="1800">
              <a:solidFill>
                <a:schemeClr val="accent3"/>
              </a:solidFill>
              <a:latin typeface="Proxima Nova"/>
              <a:ea typeface="Proxima Nova"/>
              <a:cs typeface="Proxima Nova"/>
              <a:sym typeface="Proxima Nova"/>
            </a:endParaRPr>
          </a:p>
          <a:p>
            <a:pPr indent="-342900" lvl="1" marL="9144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Replica shard</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Elasticsearch allows you to configure the number of replica shards per primary shard.</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Benefits of sharding: horizontal scaling,  parallel queries, backup, and load balancing using replica shards.</a:t>
            </a:r>
            <a:endParaRPr sz="1100"/>
          </a:p>
          <a:p>
            <a:pPr indent="0" lvl="0" marL="457200" rtl="0" algn="l">
              <a:lnSpc>
                <a:spcPct val="115000"/>
              </a:lnSpc>
              <a:spcBef>
                <a:spcPts val="1200"/>
              </a:spcBef>
              <a:spcAft>
                <a:spcPts val="1200"/>
              </a:spcAft>
              <a:buNone/>
            </a:pPr>
            <a:r>
              <a:t/>
            </a:r>
            <a:endParaRPr sz="1800">
              <a:solidFill>
                <a:schemeClr val="accent3"/>
              </a:solidFill>
              <a:latin typeface="Proxima Nova"/>
              <a:ea typeface="Proxima Nova"/>
              <a:cs typeface="Proxima Nova"/>
              <a:sym typeface="Proxima Nova"/>
            </a:endParaRPr>
          </a:p>
        </p:txBody>
      </p:sp>
      <p:sp>
        <p:nvSpPr>
          <p:cNvPr id="197" name="Google Shape;197;p28"/>
          <p:cNvSpPr txBox="1"/>
          <p:nvPr>
            <p:ph type="title"/>
          </p:nvPr>
        </p:nvSpPr>
        <p:spPr>
          <a:xfrm>
            <a:off x="369325" y="465375"/>
            <a:ext cx="635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Shard</a:t>
            </a:r>
            <a:endParaRPr/>
          </a:p>
        </p:txBody>
      </p:sp>
      <p:pic>
        <p:nvPicPr>
          <p:cNvPr id="198" name="Google Shape;198;p28"/>
          <p:cNvPicPr preferRelativeResize="0"/>
          <p:nvPr/>
        </p:nvPicPr>
        <p:blipFill>
          <a:blip r:embed="rId3">
            <a:alphaModFix/>
          </a:blip>
          <a:stretch>
            <a:fillRect/>
          </a:stretch>
        </p:blipFill>
        <p:spPr>
          <a:xfrm>
            <a:off x="5330425" y="685975"/>
            <a:ext cx="3075132" cy="377155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04" name="Google Shape;204;p29"/>
          <p:cNvSpPr txBox="1"/>
          <p:nvPr/>
        </p:nvSpPr>
        <p:spPr>
          <a:xfrm>
            <a:off x="369325" y="1284475"/>
            <a:ext cx="4723200" cy="3567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Data is stored as documents, which is a JSON object that is stored with a unique id.</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Documents are schema flexible.</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Documents have version number which are incremented with each update.</a:t>
            </a:r>
            <a:endParaRPr sz="1800">
              <a:solidFill>
                <a:schemeClr val="accent3"/>
              </a:solidFill>
              <a:latin typeface="Proxima Nova"/>
              <a:ea typeface="Proxima Nova"/>
              <a:cs typeface="Proxima Nova"/>
              <a:sym typeface="Proxima Nova"/>
            </a:endParaRPr>
          </a:p>
        </p:txBody>
      </p:sp>
      <p:sp>
        <p:nvSpPr>
          <p:cNvPr id="205" name="Google Shape;205;p29"/>
          <p:cNvSpPr txBox="1"/>
          <p:nvPr>
            <p:ph type="title"/>
          </p:nvPr>
        </p:nvSpPr>
        <p:spPr>
          <a:xfrm>
            <a:off x="369325" y="465375"/>
            <a:ext cx="63555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Document</a:t>
            </a:r>
            <a:endParaRPr/>
          </a:p>
        </p:txBody>
      </p:sp>
      <p:sp>
        <p:nvSpPr>
          <p:cNvPr id="206" name="Google Shape;206;p29"/>
          <p:cNvSpPr txBox="1"/>
          <p:nvPr/>
        </p:nvSpPr>
        <p:spPr>
          <a:xfrm>
            <a:off x="5275900" y="562225"/>
            <a:ext cx="3442500" cy="4494600"/>
          </a:xfrm>
          <a:prstGeom prst="rect">
            <a:avLst/>
          </a:prstGeom>
          <a:noFill/>
          <a:ln>
            <a:noFill/>
          </a:ln>
          <a:effectLst>
            <a:outerShdw blurRad="157163" rotWithShape="0" algn="bl">
              <a:srgbClr val="000000"/>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fr">
                <a:latin typeface="Proxima Nova"/>
                <a:ea typeface="Proxima Nova"/>
                <a:cs typeface="Proxima Nova"/>
                <a:sym typeface="Proxima Nova"/>
              </a:rPr>
              <a:t>{</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"_index": "blog",</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"_id": "123456",</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"_version": 2,</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"_source": {</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"title": "Introduction to Elasticsearch",</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"author": "John Doe",</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"publish_date": "2022-01-15",</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"content": "Elasticsearch is a scalable search and analytics engine built on Apache Lucene. It offers real-time search capabilities, making it popular for log analytics, full-text search, and more. Its flexible data model and distributed architecture support powerful querying and analysis."</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  }</a:t>
            </a:r>
            <a:endParaRPr>
              <a:latin typeface="Proxima Nova"/>
              <a:ea typeface="Proxima Nova"/>
              <a:cs typeface="Proxima Nova"/>
              <a:sym typeface="Proxima Nova"/>
            </a:endParaRPr>
          </a:p>
          <a:p>
            <a:pPr indent="0" lvl="0" marL="0" rtl="0" algn="l">
              <a:spcBef>
                <a:spcPts val="0"/>
              </a:spcBef>
              <a:spcAft>
                <a:spcPts val="0"/>
              </a:spcAft>
              <a:buNone/>
            </a:pPr>
            <a:r>
              <a:rPr lang="fr">
                <a:latin typeface="Proxima Nova"/>
                <a:ea typeface="Proxima Nova"/>
                <a:cs typeface="Proxima Nova"/>
                <a:sym typeface="Proxima Nova"/>
              </a:rPr>
              <a:t>}</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212" name="Google Shape;212;p30"/>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D9D9D9"/>
              </a:buClr>
              <a:buSzPts val="1800"/>
              <a:buAutoNum type="arabicPeriod"/>
            </a:pPr>
            <a:r>
              <a:rPr lang="fr">
                <a:solidFill>
                  <a:srgbClr val="D9D9D9"/>
                </a:solidFill>
              </a:rPr>
              <a:t>An </a:t>
            </a:r>
            <a:r>
              <a:rPr b="1" lang="fr">
                <a:solidFill>
                  <a:srgbClr val="D9D9D9"/>
                </a:solidFill>
              </a:rPr>
              <a:t>Introduction </a:t>
            </a:r>
            <a:r>
              <a:rPr lang="fr">
                <a:solidFill>
                  <a:srgbClr val="D9D9D9"/>
                </a:solidFill>
              </a:rPr>
              <a:t>to Elasticsearch.</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Deep Dive into Elasticsearch's </a:t>
            </a:r>
            <a:r>
              <a:rPr b="1" lang="fr">
                <a:solidFill>
                  <a:srgbClr val="D9D9D9"/>
                </a:solidFill>
              </a:rPr>
              <a:t>Architecture</a:t>
            </a:r>
            <a:r>
              <a:rPr lang="fr">
                <a:solidFill>
                  <a:srgbClr val="D9D9D9"/>
                </a:solidFill>
              </a:rPr>
              <a:t>.</a:t>
            </a:r>
            <a:endParaRPr>
              <a:solidFill>
                <a:srgbClr val="D9D9D9"/>
              </a:solidFill>
            </a:endParaRPr>
          </a:p>
          <a:p>
            <a:pPr indent="-342900" lvl="0" marL="457200" rtl="0" algn="just">
              <a:spcBef>
                <a:spcPts val="0"/>
              </a:spcBef>
              <a:spcAft>
                <a:spcPts val="0"/>
              </a:spcAft>
              <a:buSzPts val="1800"/>
              <a:buAutoNum type="arabicPeriod"/>
            </a:pPr>
            <a:r>
              <a:rPr lang="fr"/>
              <a:t>Elasticsearch in Action: </a:t>
            </a:r>
            <a:r>
              <a:rPr b="1" lang="fr"/>
              <a:t>How Companies Utilize It</a:t>
            </a:r>
            <a:r>
              <a:rPr lang="fr"/>
              <a:t>.</a:t>
            </a:r>
            <a:endParaRPr/>
          </a:p>
          <a:p>
            <a:pPr indent="-342900" lvl="0" marL="457200" rtl="0" algn="just">
              <a:spcBef>
                <a:spcPts val="0"/>
              </a:spcBef>
              <a:spcAft>
                <a:spcPts val="0"/>
              </a:spcAft>
              <a:buClr>
                <a:srgbClr val="D9D9D9"/>
              </a:buClr>
              <a:buSzPts val="1800"/>
              <a:buAutoNum type="arabicPeriod"/>
            </a:pPr>
            <a:r>
              <a:rPr b="1" lang="fr">
                <a:solidFill>
                  <a:srgbClr val="D9D9D9"/>
                </a:solidFill>
              </a:rPr>
              <a:t>Advanced Search Techniques</a:t>
            </a:r>
            <a:r>
              <a:rPr lang="fr">
                <a:solidFill>
                  <a:srgbClr val="D9D9D9"/>
                </a:solidFill>
              </a:rPr>
              <a:t> with Elasticsearch. </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Kibana </a:t>
            </a:r>
            <a:r>
              <a:rPr lang="fr">
                <a:solidFill>
                  <a:srgbClr val="D9D9D9"/>
                </a:solidFill>
              </a:rPr>
              <a:t>and Elasticsearch: The Perfect Combination.</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Conclusion</a:t>
            </a:r>
            <a:r>
              <a:rPr lang="fr">
                <a:solidFill>
                  <a:srgbClr val="D9D9D9"/>
                </a:solidFill>
              </a:rPr>
              <a:t>: Key Takeaways on Elasticsearch.</a:t>
            </a:r>
            <a:endParaRPr>
              <a:solidFill>
                <a:srgbClr val="D9D9D9"/>
              </a:solidFill>
            </a:endParaRPr>
          </a:p>
        </p:txBody>
      </p:sp>
      <p:sp>
        <p:nvSpPr>
          <p:cNvPr id="213" name="Google Shape;21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Elasticsearch in Action: </a:t>
            </a:r>
            <a:r>
              <a:rPr b="1" lang="fr"/>
              <a:t>How Companies Utilize It</a:t>
            </a:r>
            <a:r>
              <a:rPr lang="fr"/>
              <a:t>.</a:t>
            </a:r>
            <a:endParaRPr/>
          </a:p>
        </p:txBody>
      </p:sp>
      <p:sp>
        <p:nvSpPr>
          <p:cNvPr id="219" name="Google Shape;219;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
        <p:nvSpPr>
          <p:cNvPr id="220" name="Google Shape;220;p31"/>
          <p:cNvSpPr txBox="1"/>
          <p:nvPr/>
        </p:nvSpPr>
        <p:spPr>
          <a:xfrm>
            <a:off x="570375" y="1368200"/>
            <a:ext cx="7801800" cy="27846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Vodafone (EG) used it as a log analytics and reporting tool for their Website and App (personal experience).</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eBay's search infrastructure is powered by </a:t>
            </a:r>
            <a:r>
              <a:rPr lang="fr" sz="1800">
                <a:solidFill>
                  <a:schemeClr val="accent3"/>
                </a:solidFill>
                <a:latin typeface="Proxima Nova"/>
                <a:ea typeface="Proxima Nova"/>
                <a:cs typeface="Proxima Nova"/>
                <a:sym typeface="Proxima Nova"/>
              </a:rPr>
              <a:t>Elasticsearch help them </a:t>
            </a:r>
            <a:r>
              <a:rPr lang="fr" sz="1800">
                <a:solidFill>
                  <a:schemeClr val="accent3"/>
                </a:solidFill>
                <a:latin typeface="Proxima Nova"/>
                <a:ea typeface="Proxima Nova"/>
                <a:cs typeface="Proxima Nova"/>
                <a:sym typeface="Proxima Nova"/>
              </a:rPr>
              <a:t>deliver relevant results.</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NASA uses Elasticsearch to analyze and search through large volumes of telemetry data collected from satellites and space missions.</a:t>
            </a:r>
            <a:endParaRPr sz="1800">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accent3"/>
              </a:buClr>
              <a:buSzPts val="1800"/>
              <a:buFont typeface="Proxima Nova"/>
              <a:buChar char="❏"/>
            </a:pPr>
            <a:r>
              <a:rPr lang="fr" sz="1800">
                <a:solidFill>
                  <a:schemeClr val="accent3"/>
                </a:solidFill>
                <a:latin typeface="Proxima Nova"/>
                <a:ea typeface="Proxima Nova"/>
                <a:cs typeface="Proxima Nova"/>
                <a:sym typeface="Proxima Nova"/>
              </a:rPr>
              <a:t>Uber uses Elasticsearch to power real-time geospatial search.</a:t>
            </a:r>
            <a:endParaRPr sz="1800">
              <a:solidFill>
                <a:schemeClr val="accent3"/>
              </a:solidFill>
              <a:latin typeface="Proxima Nova"/>
              <a:ea typeface="Proxima Nova"/>
              <a:cs typeface="Proxima Nova"/>
              <a:sym typeface="Proxima Nova"/>
            </a:endParaRPr>
          </a:p>
          <a:p>
            <a:pPr indent="0" lvl="0" marL="0" rtl="0" algn="l">
              <a:spcBef>
                <a:spcPts val="120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ctrTitle"/>
          </p:nvPr>
        </p:nvSpPr>
        <p:spPr>
          <a:xfrm>
            <a:off x="2138475" y="1257300"/>
            <a:ext cx="6495000" cy="1588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a:t>Objective</a:t>
            </a:r>
            <a:endParaRPr/>
          </a:p>
        </p:txBody>
      </p:sp>
      <p:sp>
        <p:nvSpPr>
          <p:cNvPr id="68" name="Google Shape;68;p14"/>
          <p:cNvSpPr txBox="1"/>
          <p:nvPr>
            <p:ph idx="1" type="subTitle"/>
          </p:nvPr>
        </p:nvSpPr>
        <p:spPr>
          <a:xfrm>
            <a:off x="510450" y="3182335"/>
            <a:ext cx="8123100" cy="11337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fr"/>
              <a:t>Gain a </a:t>
            </a:r>
            <a:r>
              <a:rPr b="1" lang="fr"/>
              <a:t>comprehensive understanding of Elasticsearch</a:t>
            </a:r>
            <a:r>
              <a:rPr lang="fr"/>
              <a:t>, including its </a:t>
            </a:r>
            <a:r>
              <a:rPr b="1" lang="fr"/>
              <a:t>advanced capabilities</a:t>
            </a:r>
            <a:r>
              <a:rPr lang="fr"/>
              <a:t>, and discover </a:t>
            </a:r>
            <a:r>
              <a:rPr b="1" lang="fr"/>
              <a:t>how leading companies leverage its powerful features</a:t>
            </a:r>
            <a:r>
              <a:rPr lang="fr"/>
              <a:t> for various applications.</a:t>
            </a:r>
            <a:endParaRPr/>
          </a:p>
        </p:txBody>
      </p:sp>
      <p:pic>
        <p:nvPicPr>
          <p:cNvPr id="69" name="Google Shape;69;p14"/>
          <p:cNvPicPr preferRelativeResize="0"/>
          <p:nvPr/>
        </p:nvPicPr>
        <p:blipFill>
          <a:blip r:embed="rId3">
            <a:alphaModFix/>
          </a:blip>
          <a:stretch>
            <a:fillRect/>
          </a:stretch>
        </p:blipFill>
        <p:spPr>
          <a:xfrm>
            <a:off x="-475223" y="1257300"/>
            <a:ext cx="3501891" cy="1588499"/>
          </a:xfrm>
          <a:prstGeom prst="rect">
            <a:avLst/>
          </a:prstGeom>
          <a:noFill/>
          <a:ln>
            <a:noFill/>
          </a:ln>
        </p:spPr>
      </p:pic>
      <p:sp>
        <p:nvSpPr>
          <p:cNvPr id="70" name="Google Shape;70;p14"/>
          <p:cNvSpPr txBox="1"/>
          <p:nvPr/>
        </p:nvSpPr>
        <p:spPr>
          <a:xfrm>
            <a:off x="7470225" y="4462600"/>
            <a:ext cx="14904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a:solidFill>
                  <a:schemeClr val="lt1"/>
                </a:solidFill>
                <a:latin typeface="Nunito"/>
                <a:ea typeface="Nunito"/>
                <a:cs typeface="Nunito"/>
                <a:sym typeface="Nunito"/>
              </a:rPr>
              <a:t>24/05/2023</a:t>
            </a:r>
            <a:endParaRPr>
              <a:solidFill>
                <a:schemeClr val="lt1"/>
              </a:solidFill>
              <a:latin typeface="Nunito"/>
              <a:ea typeface="Nunito"/>
              <a:cs typeface="Nunito"/>
              <a:sym typeface="Nunito"/>
            </a:endParaRP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67"/>
                                        </p:tgtEl>
                                        <p:attrNameLst>
                                          <p:attrName>style.visibility</p:attrName>
                                        </p:attrNameLst>
                                      </p:cBhvr>
                                      <p:to>
                                        <p:strVal val="visible"/>
                                      </p:to>
                                    </p:set>
                                    <p:anim calcmode="lin" valueType="num">
                                      <p:cBhvr additive="base">
                                        <p:cTn dur="1000"/>
                                        <p:tgtEl>
                                          <p:spTgt spid="6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68"/>
                                        </p:tgtEl>
                                        <p:attrNameLst>
                                          <p:attrName>style.visibility</p:attrName>
                                        </p:attrNameLst>
                                      </p:cBhvr>
                                      <p:to>
                                        <p:strVal val="visible"/>
                                      </p:to>
                                    </p:set>
                                    <p:anim calcmode="lin" valueType="num">
                                      <p:cBhvr additive="base">
                                        <p:cTn dur="1000"/>
                                        <p:tgtEl>
                                          <p:spTgt spid="6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226" name="Google Shape;226;p32"/>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D9D9D9"/>
              </a:buClr>
              <a:buSzPts val="1800"/>
              <a:buAutoNum type="arabicPeriod"/>
            </a:pPr>
            <a:r>
              <a:rPr lang="fr">
                <a:solidFill>
                  <a:srgbClr val="D9D9D9"/>
                </a:solidFill>
              </a:rPr>
              <a:t>An </a:t>
            </a:r>
            <a:r>
              <a:rPr b="1" lang="fr">
                <a:solidFill>
                  <a:srgbClr val="D9D9D9"/>
                </a:solidFill>
              </a:rPr>
              <a:t>Introduction </a:t>
            </a:r>
            <a:r>
              <a:rPr lang="fr">
                <a:solidFill>
                  <a:srgbClr val="D9D9D9"/>
                </a:solidFill>
              </a:rPr>
              <a:t>to Elasticsearch.</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Deep Dive into Elasticsearch's </a:t>
            </a:r>
            <a:r>
              <a:rPr b="1" lang="fr">
                <a:solidFill>
                  <a:srgbClr val="D9D9D9"/>
                </a:solidFill>
              </a:rPr>
              <a:t>Architecture</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Elasticsearch in Action: </a:t>
            </a:r>
            <a:r>
              <a:rPr b="1" lang="fr">
                <a:solidFill>
                  <a:srgbClr val="D9D9D9"/>
                </a:solidFill>
              </a:rPr>
              <a:t>How Companies Utilize It</a:t>
            </a:r>
            <a:r>
              <a:rPr lang="fr">
                <a:solidFill>
                  <a:srgbClr val="D9D9D9"/>
                </a:solidFill>
              </a:rPr>
              <a:t>.</a:t>
            </a:r>
            <a:endParaRPr>
              <a:solidFill>
                <a:srgbClr val="D9D9D9"/>
              </a:solidFill>
            </a:endParaRPr>
          </a:p>
          <a:p>
            <a:pPr indent="-342900" lvl="0" marL="457200" rtl="0" algn="just">
              <a:spcBef>
                <a:spcPts val="0"/>
              </a:spcBef>
              <a:spcAft>
                <a:spcPts val="0"/>
              </a:spcAft>
              <a:buSzPts val="1800"/>
              <a:buAutoNum type="arabicPeriod"/>
            </a:pPr>
            <a:r>
              <a:rPr b="1" lang="fr"/>
              <a:t>Advanced Search Techniques</a:t>
            </a:r>
            <a:r>
              <a:rPr lang="fr"/>
              <a:t> with Elasticsearch. </a:t>
            </a:r>
            <a:endParaRPr/>
          </a:p>
          <a:p>
            <a:pPr indent="-342900" lvl="0" marL="457200" rtl="0" algn="just">
              <a:spcBef>
                <a:spcPts val="0"/>
              </a:spcBef>
              <a:spcAft>
                <a:spcPts val="0"/>
              </a:spcAft>
              <a:buClr>
                <a:srgbClr val="D9D9D9"/>
              </a:buClr>
              <a:buSzPts val="1800"/>
              <a:buAutoNum type="arabicPeriod"/>
            </a:pPr>
            <a:r>
              <a:rPr b="1" lang="fr">
                <a:solidFill>
                  <a:srgbClr val="D9D9D9"/>
                </a:solidFill>
              </a:rPr>
              <a:t>Kibana </a:t>
            </a:r>
            <a:r>
              <a:rPr lang="fr">
                <a:solidFill>
                  <a:srgbClr val="D9D9D9"/>
                </a:solidFill>
              </a:rPr>
              <a:t>and Elasticsearch: The Perfect Combination.</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Conclusion</a:t>
            </a:r>
            <a:r>
              <a:rPr lang="fr">
                <a:solidFill>
                  <a:srgbClr val="D9D9D9"/>
                </a:solidFill>
              </a:rPr>
              <a:t>: Key Takeaways on Elasticsearch.</a:t>
            </a:r>
            <a:endParaRPr>
              <a:solidFill>
                <a:srgbClr val="D9D9D9"/>
              </a:solidFill>
            </a:endParaRPr>
          </a:p>
        </p:txBody>
      </p:sp>
      <p:sp>
        <p:nvSpPr>
          <p:cNvPr id="227" name="Google Shape;22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fr"/>
              <a:t>Advanced Search Techniques</a:t>
            </a:r>
            <a:r>
              <a:rPr lang="fr"/>
              <a:t> with Elasticsearch.</a:t>
            </a:r>
            <a:endParaRPr/>
          </a:p>
        </p:txBody>
      </p:sp>
      <p:sp>
        <p:nvSpPr>
          <p:cNvPr id="233" name="Google Shape;233;p33"/>
          <p:cNvSpPr/>
          <p:nvPr/>
        </p:nvSpPr>
        <p:spPr>
          <a:xfrm>
            <a:off x="1233300" y="1100625"/>
            <a:ext cx="1380600" cy="13074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Fuzzy Search</a:t>
            </a:r>
            <a:endParaRPr b="1"/>
          </a:p>
        </p:txBody>
      </p:sp>
      <p:sp>
        <p:nvSpPr>
          <p:cNvPr id="234" name="Google Shape;234;p33"/>
          <p:cNvSpPr/>
          <p:nvPr/>
        </p:nvSpPr>
        <p:spPr>
          <a:xfrm>
            <a:off x="311700" y="2322500"/>
            <a:ext cx="1710900" cy="1641900"/>
          </a:xfrm>
          <a:prstGeom prst="ellipse">
            <a:avLst/>
          </a:pr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Proximity</a:t>
            </a:r>
            <a:r>
              <a:rPr b="1" lang="fr"/>
              <a:t> Search</a:t>
            </a:r>
            <a:endParaRPr b="1"/>
          </a:p>
        </p:txBody>
      </p:sp>
      <p:sp>
        <p:nvSpPr>
          <p:cNvPr id="235" name="Google Shape;235;p33"/>
          <p:cNvSpPr/>
          <p:nvPr/>
        </p:nvSpPr>
        <p:spPr>
          <a:xfrm>
            <a:off x="4006575" y="2571750"/>
            <a:ext cx="1826100" cy="17460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Aggregation </a:t>
            </a:r>
            <a:r>
              <a:rPr b="1" lang="fr"/>
              <a:t>Search</a:t>
            </a:r>
            <a:endParaRPr b="1"/>
          </a:p>
        </p:txBody>
      </p:sp>
      <p:sp>
        <p:nvSpPr>
          <p:cNvPr id="236" name="Google Shape;236;p33"/>
          <p:cNvSpPr/>
          <p:nvPr/>
        </p:nvSpPr>
        <p:spPr>
          <a:xfrm>
            <a:off x="6034575" y="2190400"/>
            <a:ext cx="1380600" cy="13074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Boosting</a:t>
            </a:r>
            <a:endParaRPr b="1"/>
          </a:p>
          <a:p>
            <a:pPr indent="0" lvl="0" marL="0" rtl="0" algn="ctr">
              <a:spcBef>
                <a:spcPts val="0"/>
              </a:spcBef>
              <a:spcAft>
                <a:spcPts val="0"/>
              </a:spcAft>
              <a:buNone/>
            </a:pPr>
            <a:r>
              <a:rPr b="1" lang="fr"/>
              <a:t>&amp;</a:t>
            </a:r>
            <a:endParaRPr b="1"/>
          </a:p>
          <a:p>
            <a:pPr indent="0" lvl="0" marL="0" rtl="0" algn="ctr">
              <a:spcBef>
                <a:spcPts val="0"/>
              </a:spcBef>
              <a:spcAft>
                <a:spcPts val="0"/>
              </a:spcAft>
              <a:buNone/>
            </a:pPr>
            <a:r>
              <a:rPr b="1" lang="fr"/>
              <a:t>Scoring</a:t>
            </a:r>
            <a:endParaRPr b="1"/>
          </a:p>
        </p:txBody>
      </p:sp>
      <p:sp>
        <p:nvSpPr>
          <p:cNvPr id="237" name="Google Shape;237;p33"/>
          <p:cNvSpPr/>
          <p:nvPr/>
        </p:nvSpPr>
        <p:spPr>
          <a:xfrm>
            <a:off x="2647000" y="1196950"/>
            <a:ext cx="1925100" cy="1746000"/>
          </a:xfrm>
          <a:prstGeom prst="ellipse">
            <a:avLst/>
          </a:pr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Highlighting</a:t>
            </a:r>
            <a:endParaRPr b="1"/>
          </a:p>
        </p:txBody>
      </p:sp>
      <p:sp>
        <p:nvSpPr>
          <p:cNvPr id="238" name="Google Shape;238;p33"/>
          <p:cNvSpPr/>
          <p:nvPr/>
        </p:nvSpPr>
        <p:spPr>
          <a:xfrm>
            <a:off x="4934950" y="1264350"/>
            <a:ext cx="1380600" cy="1307400"/>
          </a:xfrm>
          <a:prstGeom prst="ellipse">
            <a:avLst/>
          </a:pr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Regexp Searches</a:t>
            </a:r>
            <a:endParaRPr b="1"/>
          </a:p>
        </p:txBody>
      </p:sp>
      <p:sp>
        <p:nvSpPr>
          <p:cNvPr id="239" name="Google Shape;239;p33"/>
          <p:cNvSpPr txBox="1"/>
          <p:nvPr/>
        </p:nvSpPr>
        <p:spPr>
          <a:xfrm>
            <a:off x="7006200" y="3778675"/>
            <a:ext cx="1826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600">
                <a:latin typeface="Proxima Nova"/>
                <a:ea typeface="Proxima Nova"/>
                <a:cs typeface="Proxima Nova"/>
                <a:sym typeface="Proxima Nova"/>
              </a:rPr>
              <a:t>And many more…</a:t>
            </a:r>
            <a:endParaRPr b="1" sz="1600">
              <a:latin typeface="Proxima Nova"/>
              <a:ea typeface="Proxima Nova"/>
              <a:cs typeface="Proxima Nova"/>
              <a:sym typeface="Proxima Nova"/>
            </a:endParaRPr>
          </a:p>
        </p:txBody>
      </p:sp>
      <p:sp>
        <p:nvSpPr>
          <p:cNvPr id="240" name="Google Shape;240;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34"/>
                                        </p:tgtEl>
                                        <p:attrNameLst>
                                          <p:attrName>style.visibility</p:attrName>
                                        </p:attrNameLst>
                                      </p:cBhvr>
                                      <p:to>
                                        <p:strVal val="visible"/>
                                      </p:to>
                                    </p:set>
                                    <p:anim calcmode="lin" valueType="num">
                                      <p:cBhvr additive="base">
                                        <p:cTn dur="1000"/>
                                        <p:tgtEl>
                                          <p:spTgt spid="234"/>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233"/>
                                        </p:tgtEl>
                                        <p:attrNameLst>
                                          <p:attrName>style.visibility</p:attrName>
                                        </p:attrNameLst>
                                      </p:cBhvr>
                                      <p:to>
                                        <p:strVal val="visible"/>
                                      </p:to>
                                    </p:set>
                                    <p:anim calcmode="lin" valueType="num">
                                      <p:cBhvr additive="base">
                                        <p:cTn dur="1000"/>
                                        <p:tgtEl>
                                          <p:spTgt spid="233"/>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2">
                                  <p:stCondLst>
                                    <p:cond delay="0"/>
                                  </p:stCondLst>
                                  <p:childTnLst>
                                    <p:set>
                                      <p:cBhvr>
                                        <p:cTn dur="1" fill="hold">
                                          <p:stCondLst>
                                            <p:cond delay="0"/>
                                          </p:stCondLst>
                                        </p:cTn>
                                        <p:tgtEl>
                                          <p:spTgt spid="237"/>
                                        </p:tgtEl>
                                        <p:attrNameLst>
                                          <p:attrName>style.visibility</p:attrName>
                                        </p:attrNameLst>
                                      </p:cBhvr>
                                      <p:to>
                                        <p:strVal val="visible"/>
                                      </p:to>
                                    </p:set>
                                    <p:anim calcmode="lin" valueType="num">
                                      <p:cBhvr additive="base">
                                        <p:cTn dur="1000"/>
                                        <p:tgtEl>
                                          <p:spTgt spid="237"/>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2">
                                  <p:stCondLst>
                                    <p:cond delay="0"/>
                                  </p:stCondLst>
                                  <p:childTnLst>
                                    <p:set>
                                      <p:cBhvr>
                                        <p:cTn dur="1" fill="hold">
                                          <p:stCondLst>
                                            <p:cond delay="0"/>
                                          </p:stCondLst>
                                        </p:cTn>
                                        <p:tgtEl>
                                          <p:spTgt spid="235"/>
                                        </p:tgtEl>
                                        <p:attrNameLst>
                                          <p:attrName>style.visibility</p:attrName>
                                        </p:attrNameLst>
                                      </p:cBhvr>
                                      <p:to>
                                        <p:strVal val="visible"/>
                                      </p:to>
                                    </p:set>
                                    <p:anim calcmode="lin" valueType="num">
                                      <p:cBhvr additive="base">
                                        <p:cTn dur="1000"/>
                                        <p:tgtEl>
                                          <p:spTgt spid="235"/>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2">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1000"/>
                                        <p:tgtEl>
                                          <p:spTgt spid="238"/>
                                        </p:tgtEl>
                                        <p:attrNameLst>
                                          <p:attrName>ppt_x</p:attrName>
                                        </p:attrNameLst>
                                      </p:cBhvr>
                                      <p:tavLst>
                                        <p:tav fmla="" tm="0">
                                          <p:val>
                                            <p:strVal val="#ppt_x+1"/>
                                          </p:val>
                                        </p:tav>
                                        <p:tav fmla="" tm="100000">
                                          <p:val>
                                            <p:strVal val="#ppt_x"/>
                                          </p:val>
                                        </p:tav>
                                      </p:tavLst>
                                    </p:anim>
                                  </p:childTnLst>
                                </p:cTn>
                              </p:par>
                            </p:childTnLst>
                          </p:cTn>
                        </p:par>
                        <p:par>
                          <p:cTn fill="hold">
                            <p:stCondLst>
                              <p:cond delay="5000"/>
                            </p:stCondLst>
                            <p:childTnLst>
                              <p:par>
                                <p:cTn fill="hold" nodeType="afterEffect" presetClass="entr" presetID="2" presetSubtype="2">
                                  <p:stCondLst>
                                    <p:cond delay="0"/>
                                  </p:stCondLst>
                                  <p:childTnLst>
                                    <p:set>
                                      <p:cBhvr>
                                        <p:cTn dur="1" fill="hold">
                                          <p:stCondLst>
                                            <p:cond delay="0"/>
                                          </p:stCondLst>
                                        </p:cTn>
                                        <p:tgtEl>
                                          <p:spTgt spid="236"/>
                                        </p:tgtEl>
                                        <p:attrNameLst>
                                          <p:attrName>style.visibility</p:attrName>
                                        </p:attrNameLst>
                                      </p:cBhvr>
                                      <p:to>
                                        <p:strVal val="visible"/>
                                      </p:to>
                                    </p:set>
                                    <p:anim calcmode="lin" valueType="num">
                                      <p:cBhvr additive="base">
                                        <p:cTn dur="1000"/>
                                        <p:tgtEl>
                                          <p:spTgt spid="236"/>
                                        </p:tgtEl>
                                        <p:attrNameLst>
                                          <p:attrName>ppt_x</p:attrName>
                                        </p:attrNameLst>
                                      </p:cBhvr>
                                      <p:tavLst>
                                        <p:tav fmla="" tm="0">
                                          <p:val>
                                            <p:strVal val="#ppt_x+1"/>
                                          </p:val>
                                        </p:tav>
                                        <p:tav fmla="" tm="100000">
                                          <p:val>
                                            <p:strVal val="#ppt_x"/>
                                          </p:val>
                                        </p:tav>
                                      </p:tavLst>
                                    </p:anim>
                                  </p:childTnLst>
                                </p:cTn>
                              </p:par>
                            </p:childTnLst>
                          </p:cTn>
                        </p:par>
                        <p:par>
                          <p:cTn fill="hold">
                            <p:stCondLst>
                              <p:cond delay="6000"/>
                            </p:stCondLst>
                            <p:childTnLst>
                              <p:par>
                                <p:cTn fill="hold" nodeType="afterEffect" presetClass="entr" presetID="2" presetSubtype="2">
                                  <p:stCondLst>
                                    <p:cond delay="0"/>
                                  </p:stCondLst>
                                  <p:childTnLst>
                                    <p:set>
                                      <p:cBhvr>
                                        <p:cTn dur="1" fill="hold">
                                          <p:stCondLst>
                                            <p:cond delay="0"/>
                                          </p:stCondLst>
                                        </p:cTn>
                                        <p:tgtEl>
                                          <p:spTgt spid="239"/>
                                        </p:tgtEl>
                                        <p:attrNameLst>
                                          <p:attrName>style.visibility</p:attrName>
                                        </p:attrNameLst>
                                      </p:cBhvr>
                                      <p:to>
                                        <p:strVal val="visible"/>
                                      </p:to>
                                    </p:set>
                                    <p:anim calcmode="lin" valueType="num">
                                      <p:cBhvr additive="base">
                                        <p:cTn dur="1000"/>
                                        <p:tgtEl>
                                          <p:spTgt spid="23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246" name="Google Shape;246;p34"/>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D9D9D9"/>
              </a:buClr>
              <a:buSzPts val="1800"/>
              <a:buAutoNum type="arabicPeriod"/>
            </a:pPr>
            <a:r>
              <a:rPr lang="fr">
                <a:solidFill>
                  <a:srgbClr val="D9D9D9"/>
                </a:solidFill>
              </a:rPr>
              <a:t>An </a:t>
            </a:r>
            <a:r>
              <a:rPr b="1" lang="fr">
                <a:solidFill>
                  <a:srgbClr val="D9D9D9"/>
                </a:solidFill>
              </a:rPr>
              <a:t>Introduction </a:t>
            </a:r>
            <a:r>
              <a:rPr lang="fr">
                <a:solidFill>
                  <a:srgbClr val="D9D9D9"/>
                </a:solidFill>
              </a:rPr>
              <a:t>to Elasticsearch.</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Deep Dive into Elasticsearch's </a:t>
            </a:r>
            <a:r>
              <a:rPr b="1" lang="fr">
                <a:solidFill>
                  <a:srgbClr val="D9D9D9"/>
                </a:solidFill>
              </a:rPr>
              <a:t>Architecture</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Elasticsearch in Action: </a:t>
            </a:r>
            <a:r>
              <a:rPr b="1" lang="fr">
                <a:solidFill>
                  <a:srgbClr val="D9D9D9"/>
                </a:solidFill>
              </a:rPr>
              <a:t>How Companies Utilize It</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Advanced Search Techniques</a:t>
            </a:r>
            <a:r>
              <a:rPr lang="fr">
                <a:solidFill>
                  <a:srgbClr val="D9D9D9"/>
                </a:solidFill>
              </a:rPr>
              <a:t> with Elasticsearch.</a:t>
            </a:r>
            <a:endParaRPr>
              <a:solidFill>
                <a:srgbClr val="D9D9D9"/>
              </a:solidFill>
            </a:endParaRPr>
          </a:p>
          <a:p>
            <a:pPr indent="-342900" lvl="0" marL="457200" rtl="0" algn="just">
              <a:spcBef>
                <a:spcPts val="0"/>
              </a:spcBef>
              <a:spcAft>
                <a:spcPts val="0"/>
              </a:spcAft>
              <a:buSzPts val="1800"/>
              <a:buAutoNum type="arabicPeriod"/>
            </a:pPr>
            <a:r>
              <a:rPr b="1" lang="fr"/>
              <a:t>Kibana </a:t>
            </a:r>
            <a:r>
              <a:rPr lang="fr"/>
              <a:t>and Elasticsearch: The Perfect Combination.</a:t>
            </a:r>
            <a:endParaRPr/>
          </a:p>
          <a:p>
            <a:pPr indent="-342900" lvl="0" marL="457200" rtl="0" algn="just">
              <a:spcBef>
                <a:spcPts val="0"/>
              </a:spcBef>
              <a:spcAft>
                <a:spcPts val="0"/>
              </a:spcAft>
              <a:buClr>
                <a:srgbClr val="D9D9D9"/>
              </a:buClr>
              <a:buSzPts val="1800"/>
              <a:buAutoNum type="arabicPeriod"/>
            </a:pPr>
            <a:r>
              <a:rPr b="1" lang="fr">
                <a:solidFill>
                  <a:srgbClr val="D9D9D9"/>
                </a:solidFill>
              </a:rPr>
              <a:t>Conclusion</a:t>
            </a:r>
            <a:r>
              <a:rPr lang="fr">
                <a:solidFill>
                  <a:srgbClr val="D9D9D9"/>
                </a:solidFill>
              </a:rPr>
              <a:t>: Key Takeaways on Elasticsearch.</a:t>
            </a:r>
            <a:endParaRPr>
              <a:solidFill>
                <a:srgbClr val="D9D9D9"/>
              </a:solidFill>
            </a:endParaRPr>
          </a:p>
        </p:txBody>
      </p:sp>
      <p:sp>
        <p:nvSpPr>
          <p:cNvPr id="247" name="Google Shape;247;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fr"/>
              <a:t>Kibana </a:t>
            </a:r>
            <a:r>
              <a:rPr lang="fr"/>
              <a:t>and Elasticsearch: The Perfect Combination.</a:t>
            </a:r>
            <a:endParaRPr/>
          </a:p>
        </p:txBody>
      </p:sp>
      <p:sp>
        <p:nvSpPr>
          <p:cNvPr id="253" name="Google Shape;253;p35"/>
          <p:cNvSpPr/>
          <p:nvPr/>
        </p:nvSpPr>
        <p:spPr>
          <a:xfrm>
            <a:off x="836100" y="1531975"/>
            <a:ext cx="3847500" cy="3245700"/>
          </a:xfrm>
          <a:prstGeom prst="ellipse">
            <a:avLst/>
          </a:prstGeom>
          <a:solidFill>
            <a:schemeClr val="lt1"/>
          </a:solidFill>
          <a:ln cap="flat" cmpd="sng" w="19050">
            <a:solidFill>
              <a:schemeClr val="dk2"/>
            </a:solidFill>
            <a:prstDash val="lg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txBox="1"/>
          <p:nvPr/>
        </p:nvSpPr>
        <p:spPr>
          <a:xfrm>
            <a:off x="1541700" y="1110975"/>
            <a:ext cx="24363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2400">
                <a:latin typeface="Proxima Nova"/>
                <a:ea typeface="Proxima Nova"/>
                <a:cs typeface="Proxima Nova"/>
                <a:sym typeface="Proxima Nova"/>
              </a:rPr>
              <a:t>Elastic Stack</a:t>
            </a:r>
            <a:endParaRPr b="1" sz="2400">
              <a:latin typeface="Proxima Nova"/>
              <a:ea typeface="Proxima Nova"/>
              <a:cs typeface="Proxima Nova"/>
              <a:sym typeface="Proxima Nova"/>
            </a:endParaRPr>
          </a:p>
        </p:txBody>
      </p:sp>
      <p:sp>
        <p:nvSpPr>
          <p:cNvPr id="255" name="Google Shape;255;p35"/>
          <p:cNvSpPr/>
          <p:nvPr/>
        </p:nvSpPr>
        <p:spPr>
          <a:xfrm>
            <a:off x="2941675" y="1939263"/>
            <a:ext cx="1447200" cy="12462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u="sng"/>
              <a:t>Kibana</a:t>
            </a:r>
            <a:endParaRPr b="1" u="sng"/>
          </a:p>
        </p:txBody>
      </p:sp>
      <p:sp>
        <p:nvSpPr>
          <p:cNvPr id="256" name="Google Shape;256;p35"/>
          <p:cNvSpPr/>
          <p:nvPr/>
        </p:nvSpPr>
        <p:spPr>
          <a:xfrm>
            <a:off x="1196400" y="3059825"/>
            <a:ext cx="1447200" cy="12462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Logstash</a:t>
            </a:r>
            <a:endParaRPr b="1"/>
          </a:p>
        </p:txBody>
      </p:sp>
      <p:sp>
        <p:nvSpPr>
          <p:cNvPr id="257" name="Google Shape;257;p35"/>
          <p:cNvSpPr/>
          <p:nvPr/>
        </p:nvSpPr>
        <p:spPr>
          <a:xfrm>
            <a:off x="1445250" y="1727475"/>
            <a:ext cx="1447200" cy="12462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Elastic-</a:t>
            </a:r>
            <a:endParaRPr b="1"/>
          </a:p>
          <a:p>
            <a:pPr indent="0" lvl="0" marL="0" rtl="0" algn="ctr">
              <a:spcBef>
                <a:spcPts val="0"/>
              </a:spcBef>
              <a:spcAft>
                <a:spcPts val="0"/>
              </a:spcAft>
              <a:buNone/>
            </a:pPr>
            <a:r>
              <a:rPr b="1" lang="fr"/>
              <a:t>search</a:t>
            </a:r>
            <a:endParaRPr b="1"/>
          </a:p>
        </p:txBody>
      </p:sp>
      <p:sp>
        <p:nvSpPr>
          <p:cNvPr id="258" name="Google Shape;258;p35"/>
          <p:cNvSpPr/>
          <p:nvPr/>
        </p:nvSpPr>
        <p:spPr>
          <a:xfrm>
            <a:off x="2705125" y="3247000"/>
            <a:ext cx="1447200" cy="1246200"/>
          </a:xfrm>
          <a:prstGeom prst="ellipse">
            <a:avLst/>
          </a:prstGeom>
          <a:solidFill>
            <a:schemeClr val="lt1"/>
          </a:solidFill>
          <a:ln cap="flat" cmpd="sng" w="19050">
            <a:solidFill>
              <a:schemeClr val="lt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fr"/>
              <a:t>Beats</a:t>
            </a:r>
            <a:endParaRPr b="1"/>
          </a:p>
        </p:txBody>
      </p:sp>
      <p:sp>
        <p:nvSpPr>
          <p:cNvPr id="259" name="Google Shape;259;p35"/>
          <p:cNvSpPr txBox="1"/>
          <p:nvPr/>
        </p:nvSpPr>
        <p:spPr>
          <a:xfrm>
            <a:off x="5096400" y="1110975"/>
            <a:ext cx="24363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2400">
                <a:latin typeface="Proxima Nova"/>
                <a:ea typeface="Proxima Nova"/>
                <a:cs typeface="Proxima Nova"/>
                <a:sym typeface="Proxima Nova"/>
              </a:rPr>
              <a:t>What is Kibana?</a:t>
            </a:r>
            <a:endParaRPr b="1" sz="2400">
              <a:latin typeface="Proxima Nova"/>
              <a:ea typeface="Proxima Nova"/>
              <a:cs typeface="Proxima Nova"/>
              <a:sym typeface="Proxima Nova"/>
            </a:endParaRPr>
          </a:p>
        </p:txBody>
      </p:sp>
      <p:sp>
        <p:nvSpPr>
          <p:cNvPr id="260" name="Google Shape;260;p35"/>
          <p:cNvSpPr txBox="1"/>
          <p:nvPr/>
        </p:nvSpPr>
        <p:spPr>
          <a:xfrm>
            <a:off x="5096400" y="1877275"/>
            <a:ext cx="32115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Proxima Nova"/>
              <a:buChar char="❏"/>
            </a:pPr>
            <a:r>
              <a:rPr b="1" lang="fr">
                <a:latin typeface="Proxima Nova"/>
                <a:ea typeface="Proxima Nova"/>
                <a:cs typeface="Proxima Nova"/>
                <a:sym typeface="Proxima Nova"/>
              </a:rPr>
              <a:t>Visualization </a:t>
            </a:r>
            <a:r>
              <a:rPr lang="fr">
                <a:latin typeface="Proxima Nova"/>
                <a:ea typeface="Proxima Nova"/>
                <a:cs typeface="Proxima Nova"/>
                <a:sym typeface="Proxima Nova"/>
              </a:rPr>
              <a:t>capabilities on top of indexed content.</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b="1" lang="fr">
                <a:latin typeface="Proxima Nova"/>
                <a:ea typeface="Proxima Nova"/>
                <a:cs typeface="Proxima Nova"/>
                <a:sym typeface="Proxima Nova"/>
              </a:rPr>
              <a:t>Geospatial analysis </a:t>
            </a:r>
            <a:r>
              <a:rPr lang="fr">
                <a:latin typeface="Proxima Nova"/>
                <a:ea typeface="Proxima Nova"/>
                <a:cs typeface="Proxima Nova"/>
                <a:sym typeface="Proxima Nova"/>
              </a:rPr>
              <a:t>tool for creating and layering maps.</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b="1" lang="fr">
                <a:latin typeface="Proxima Nova"/>
                <a:ea typeface="Proxima Nova"/>
                <a:cs typeface="Proxima Nova"/>
                <a:sym typeface="Proxima Nova"/>
              </a:rPr>
              <a:t>Development tools</a:t>
            </a:r>
            <a:r>
              <a:rPr lang="fr">
                <a:latin typeface="Proxima Nova"/>
                <a:ea typeface="Proxima Nova"/>
                <a:cs typeface="Proxima Nova"/>
                <a:sym typeface="Proxima Nova"/>
              </a:rPr>
              <a:t> for developers to interact with the Elasticsearch REST API.</a:t>
            </a:r>
            <a:endParaRPr>
              <a:latin typeface="Proxima Nova"/>
              <a:ea typeface="Proxima Nova"/>
              <a:cs typeface="Proxima Nova"/>
              <a:sym typeface="Proxima Nova"/>
            </a:endParaRPr>
          </a:p>
          <a:p>
            <a:pPr indent="-317500" lvl="0" marL="457200" rtl="0" algn="l">
              <a:spcBef>
                <a:spcPts val="0"/>
              </a:spcBef>
              <a:spcAft>
                <a:spcPts val="0"/>
              </a:spcAft>
              <a:buSzPts val="1400"/>
              <a:buFont typeface="Proxima Nova"/>
              <a:buChar char="❏"/>
            </a:pPr>
            <a:r>
              <a:rPr lang="fr">
                <a:latin typeface="Proxima Nova"/>
                <a:ea typeface="Proxima Nova"/>
                <a:cs typeface="Proxima Nova"/>
                <a:sym typeface="Proxima Nova"/>
              </a:rPr>
              <a:t>Users can create and manage </a:t>
            </a:r>
            <a:r>
              <a:rPr b="1" lang="fr">
                <a:latin typeface="Proxima Nova"/>
                <a:ea typeface="Proxima Nova"/>
                <a:cs typeface="Proxima Nova"/>
                <a:sym typeface="Proxima Nova"/>
              </a:rPr>
              <a:t>alerts </a:t>
            </a:r>
            <a:r>
              <a:rPr lang="fr">
                <a:latin typeface="Proxima Nova"/>
                <a:ea typeface="Proxima Nova"/>
                <a:cs typeface="Proxima Nova"/>
                <a:sym typeface="Proxima Nova"/>
              </a:rPr>
              <a:t>that notify them when real-time data meets certain conditions.</a:t>
            </a:r>
            <a:endParaRPr>
              <a:latin typeface="Proxima Nova"/>
              <a:ea typeface="Proxima Nova"/>
              <a:cs typeface="Proxima Nova"/>
              <a:sym typeface="Proxima Nova"/>
            </a:endParaRPr>
          </a:p>
        </p:txBody>
      </p:sp>
      <p:sp>
        <p:nvSpPr>
          <p:cNvPr id="261" name="Google Shape;26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200"/>
                                        <p:tgtEl>
                                          <p:spTgt spid="257"/>
                                        </p:tgtEl>
                                      </p:cBhvr>
                                    </p:animEffect>
                                  </p:childTnLst>
                                </p:cTn>
                              </p:par>
                            </p:childTnLst>
                          </p:cTn>
                        </p:par>
                        <p:par>
                          <p:cTn fill="hold">
                            <p:stCondLst>
                              <p:cond delay="1200"/>
                            </p:stCondLst>
                            <p:childTnLst>
                              <p:par>
                                <p:cTn fill="hold" nodeType="after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par>
                          <p:cTn fill="hold">
                            <p:stCondLst>
                              <p:cond delay="2200"/>
                            </p:stCondLst>
                            <p:childTnLst>
                              <p:par>
                                <p:cTn fill="hold" nodeType="after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par>
                          <p:cTn fill="hold">
                            <p:stCondLst>
                              <p:cond delay="4200"/>
                            </p:stCondLst>
                            <p:childTnLst>
                              <p:par>
                                <p:cTn fill="hold" nodeType="afterEffect" presetClass="entr" presetID="2" presetSubtype="2">
                                  <p:stCondLst>
                                    <p:cond delay="0"/>
                                  </p:stCondLst>
                                  <p:childTnLst>
                                    <p:set>
                                      <p:cBhvr>
                                        <p:cTn dur="1" fill="hold">
                                          <p:stCondLst>
                                            <p:cond delay="0"/>
                                          </p:stCondLst>
                                        </p:cTn>
                                        <p:tgtEl>
                                          <p:spTgt spid="260"/>
                                        </p:tgtEl>
                                        <p:attrNameLst>
                                          <p:attrName>style.visibility</p:attrName>
                                        </p:attrNameLst>
                                      </p:cBhvr>
                                      <p:to>
                                        <p:strVal val="visible"/>
                                      </p:to>
                                    </p:set>
                                    <p:anim calcmode="lin" valueType="num">
                                      <p:cBhvr additive="base">
                                        <p:cTn dur="1000"/>
                                        <p:tgtEl>
                                          <p:spTgt spid="26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6"/>
          <p:cNvSpPr txBox="1"/>
          <p:nvPr>
            <p:ph type="title"/>
          </p:nvPr>
        </p:nvSpPr>
        <p:spPr>
          <a:xfrm>
            <a:off x="490250" y="526350"/>
            <a:ext cx="69333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fr"/>
              <a:t>Kibana and </a:t>
            </a:r>
            <a:r>
              <a:rPr lang="fr"/>
              <a:t>Advanced Search: A </a:t>
            </a:r>
            <a:r>
              <a:rPr b="1" lang="fr"/>
              <a:t>Demo</a:t>
            </a:r>
            <a:r>
              <a:rPr lang="fr"/>
              <a:t>.</a:t>
            </a:r>
            <a:endParaRPr/>
          </a:p>
        </p:txBody>
      </p:sp>
      <p:sp>
        <p:nvSpPr>
          <p:cNvPr id="267" name="Google Shape;26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273" name="Google Shape;273;p37"/>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rgbClr val="D9D9D9"/>
              </a:buClr>
              <a:buSzPts val="1800"/>
              <a:buAutoNum type="arabicPeriod"/>
            </a:pPr>
            <a:r>
              <a:rPr lang="fr">
                <a:solidFill>
                  <a:srgbClr val="D9D9D9"/>
                </a:solidFill>
              </a:rPr>
              <a:t>An </a:t>
            </a:r>
            <a:r>
              <a:rPr b="1" lang="fr">
                <a:solidFill>
                  <a:srgbClr val="D9D9D9"/>
                </a:solidFill>
              </a:rPr>
              <a:t>Introduction </a:t>
            </a:r>
            <a:r>
              <a:rPr lang="fr">
                <a:solidFill>
                  <a:srgbClr val="D9D9D9"/>
                </a:solidFill>
              </a:rPr>
              <a:t>to Elasticsearch.</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Deep Dive into Elasticsearch's </a:t>
            </a:r>
            <a:r>
              <a:rPr b="1" lang="fr">
                <a:solidFill>
                  <a:srgbClr val="D9D9D9"/>
                </a:solidFill>
              </a:rPr>
              <a:t>Architecture</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Elasticsearch in Action: </a:t>
            </a:r>
            <a:r>
              <a:rPr b="1" lang="fr">
                <a:solidFill>
                  <a:srgbClr val="D9D9D9"/>
                </a:solidFill>
              </a:rPr>
              <a:t>How Companies Utilize It</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Kibana </a:t>
            </a:r>
            <a:r>
              <a:rPr lang="fr">
                <a:solidFill>
                  <a:srgbClr val="D9D9D9"/>
                </a:solidFill>
              </a:rPr>
              <a:t>and Elasticsearch: The Perfect Combination.</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Advanced Search Techniques</a:t>
            </a:r>
            <a:r>
              <a:rPr lang="fr">
                <a:solidFill>
                  <a:srgbClr val="D9D9D9"/>
                </a:solidFill>
              </a:rPr>
              <a:t> with Elasticsearch. </a:t>
            </a:r>
            <a:endParaRPr>
              <a:solidFill>
                <a:srgbClr val="D9D9D9"/>
              </a:solidFill>
            </a:endParaRPr>
          </a:p>
          <a:p>
            <a:pPr indent="-342900" lvl="0" marL="457200" rtl="0" algn="just">
              <a:spcBef>
                <a:spcPts val="0"/>
              </a:spcBef>
              <a:spcAft>
                <a:spcPts val="0"/>
              </a:spcAft>
              <a:buSzPts val="1800"/>
              <a:buAutoNum type="arabicPeriod"/>
            </a:pPr>
            <a:r>
              <a:rPr b="1" lang="fr"/>
              <a:t>Conclusion</a:t>
            </a:r>
            <a:r>
              <a:rPr lang="fr"/>
              <a:t>: Key Takeaways on Elasticsearch.</a:t>
            </a:r>
            <a:endParaRPr/>
          </a:p>
        </p:txBody>
      </p:sp>
      <p:sp>
        <p:nvSpPr>
          <p:cNvPr id="274" name="Google Shape;27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Conclusion: Key Takeaways on Elasticsearch</a:t>
            </a:r>
            <a:endParaRPr/>
          </a:p>
          <a:p>
            <a:pPr indent="0" lvl="0" marL="0" rtl="0" algn="l">
              <a:spcBef>
                <a:spcPts val="0"/>
              </a:spcBef>
              <a:spcAft>
                <a:spcPts val="0"/>
              </a:spcAft>
              <a:buNone/>
            </a:pPr>
            <a:r>
              <a:t/>
            </a:r>
            <a:endParaRPr/>
          </a:p>
        </p:txBody>
      </p:sp>
      <p:sp>
        <p:nvSpPr>
          <p:cNvPr id="280" name="Google Shape;280;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fr"/>
              <a:t>Elasticsearch</a:t>
            </a:r>
            <a:r>
              <a:rPr lang="fr"/>
              <a:t>: A potent, distributed search and analytics engine, underpinned by Apache Lucene.</a:t>
            </a:r>
            <a:endParaRPr/>
          </a:p>
          <a:p>
            <a:pPr indent="-342900" lvl="0" marL="457200" rtl="0" algn="l">
              <a:spcBef>
                <a:spcPts val="0"/>
              </a:spcBef>
              <a:spcAft>
                <a:spcPts val="0"/>
              </a:spcAft>
              <a:buSzPts val="1800"/>
              <a:buChar char="❏"/>
            </a:pPr>
            <a:r>
              <a:rPr b="1" lang="fr"/>
              <a:t>Distributed Architecture</a:t>
            </a:r>
            <a:r>
              <a:rPr lang="fr"/>
              <a:t>: Ensures high availability and resilience, with a structure composed of nodes, indices, shards, and replicas.</a:t>
            </a:r>
            <a:endParaRPr/>
          </a:p>
          <a:p>
            <a:pPr indent="-342900" lvl="0" marL="457200" rtl="0" algn="l">
              <a:spcBef>
                <a:spcPts val="0"/>
              </a:spcBef>
              <a:spcAft>
                <a:spcPts val="0"/>
              </a:spcAft>
              <a:buSzPts val="1800"/>
              <a:buChar char="❏"/>
            </a:pPr>
            <a:r>
              <a:rPr b="1" lang="fr"/>
              <a:t>Elastic Stack Synergy</a:t>
            </a:r>
            <a:r>
              <a:rPr lang="fr"/>
              <a:t>: Elasticsearch operates in concert with Kibana, Logstash, and Beats to provide a holistic data analysis solution.</a:t>
            </a:r>
            <a:endParaRPr/>
          </a:p>
          <a:p>
            <a:pPr indent="0" lvl="0" marL="0" rtl="0" algn="l">
              <a:spcBef>
                <a:spcPts val="1200"/>
              </a:spcBef>
              <a:spcAft>
                <a:spcPts val="1200"/>
              </a:spcAft>
              <a:buNone/>
            </a:pPr>
            <a:r>
              <a:t/>
            </a:r>
            <a:endParaRPr/>
          </a:p>
        </p:txBody>
      </p:sp>
      <p:sp>
        <p:nvSpPr>
          <p:cNvPr id="281" name="Google Shape;281;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Key Takeaways on Elasticsearch (Cont</a:t>
            </a:r>
            <a:r>
              <a:rPr lang="fr"/>
              <a:t>'</a:t>
            </a:r>
            <a:r>
              <a:rPr lang="fr"/>
              <a:t>d)</a:t>
            </a:r>
            <a:endParaRPr/>
          </a:p>
          <a:p>
            <a:pPr indent="0" lvl="0" marL="0" rtl="0" algn="l">
              <a:spcBef>
                <a:spcPts val="0"/>
              </a:spcBef>
              <a:spcAft>
                <a:spcPts val="0"/>
              </a:spcAft>
              <a:buNone/>
            </a:pPr>
            <a:r>
              <a:t/>
            </a:r>
            <a:endParaRPr/>
          </a:p>
        </p:txBody>
      </p:sp>
      <p:sp>
        <p:nvSpPr>
          <p:cNvPr id="287" name="Google Shape;287;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b="1" lang="fr"/>
              <a:t>Advanced Search</a:t>
            </a:r>
            <a:r>
              <a:rPr lang="fr"/>
              <a:t>: Employs sophisticated techniques such as fuzzy search, proximity matching, boosting, and aggregations for precise and intricate searches.</a:t>
            </a:r>
            <a:endParaRPr/>
          </a:p>
          <a:p>
            <a:pPr indent="-342900" lvl="0" marL="457200" rtl="0" algn="l">
              <a:spcBef>
                <a:spcPts val="0"/>
              </a:spcBef>
              <a:spcAft>
                <a:spcPts val="0"/>
              </a:spcAft>
              <a:buSzPts val="1800"/>
              <a:buChar char="❏"/>
            </a:pPr>
            <a:r>
              <a:rPr b="1" lang="fr"/>
              <a:t>Customizable Scoring</a:t>
            </a:r>
            <a:r>
              <a:rPr lang="fr"/>
              <a:t>: Allows tailoring of relevance scoring to cater to specific needs.</a:t>
            </a:r>
            <a:endParaRPr/>
          </a:p>
          <a:p>
            <a:pPr indent="-342900" lvl="0" marL="457200" rtl="0" algn="l">
              <a:spcBef>
                <a:spcPts val="0"/>
              </a:spcBef>
              <a:spcAft>
                <a:spcPts val="0"/>
              </a:spcAft>
              <a:buSzPts val="1800"/>
              <a:buChar char="❏"/>
            </a:pPr>
            <a:r>
              <a:rPr b="1" lang="fr"/>
              <a:t>Versatility</a:t>
            </a:r>
            <a:r>
              <a:rPr lang="fr"/>
              <a:t>: Used for a broad range of applications, including full-text search, data analysis, log, and event data management.</a:t>
            </a:r>
            <a:endParaRPr/>
          </a:p>
          <a:p>
            <a:pPr indent="-342900" lvl="0" marL="457200" rtl="0" algn="l">
              <a:spcBef>
                <a:spcPts val="0"/>
              </a:spcBef>
              <a:spcAft>
                <a:spcPts val="0"/>
              </a:spcAft>
              <a:buSzPts val="1800"/>
              <a:buChar char="❏"/>
            </a:pPr>
            <a:r>
              <a:rPr b="1" lang="fr"/>
              <a:t>Scalability and Resilience</a:t>
            </a:r>
            <a:r>
              <a:rPr lang="fr"/>
              <a:t>: Its ability to scale and remain resilient makes Elasticsearch a preferred choice among various organizations.</a:t>
            </a:r>
            <a:endParaRPr/>
          </a:p>
          <a:p>
            <a:pPr indent="0" lvl="0" marL="0" rtl="0" algn="l">
              <a:spcBef>
                <a:spcPts val="1200"/>
              </a:spcBef>
              <a:spcAft>
                <a:spcPts val="1200"/>
              </a:spcAft>
              <a:buNone/>
            </a:pPr>
            <a:r>
              <a:t/>
            </a:r>
            <a:endParaRPr/>
          </a:p>
        </p:txBody>
      </p:sp>
      <p:sp>
        <p:nvSpPr>
          <p:cNvPr id="288" name="Google Shape;288;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0"/>
          <p:cNvSpPr txBox="1"/>
          <p:nvPr>
            <p:ph type="ctrTitle"/>
          </p:nvPr>
        </p:nvSpPr>
        <p:spPr>
          <a:xfrm>
            <a:off x="2138475" y="1257300"/>
            <a:ext cx="64950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fr"/>
              <a:t>Elasticsearch</a:t>
            </a:r>
            <a:r>
              <a:rPr lang="fr"/>
              <a:t>: Going further</a:t>
            </a:r>
            <a:endParaRPr/>
          </a:p>
        </p:txBody>
      </p:sp>
      <p:sp>
        <p:nvSpPr>
          <p:cNvPr id="294" name="Google Shape;294;p40"/>
          <p:cNvSpPr txBox="1"/>
          <p:nvPr>
            <p:ph idx="1" type="subTitle"/>
          </p:nvPr>
        </p:nvSpPr>
        <p:spPr>
          <a:xfrm>
            <a:off x="510450" y="3082101"/>
            <a:ext cx="8123100" cy="1380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solidFill>
                  <a:schemeClr val="dk2"/>
                </a:solidFill>
                <a:hlinkClick r:id="rId3">
                  <a:extLst>
                    <a:ext uri="{A12FA001-AC4F-418D-AE19-62706E023703}">
                      <ahyp:hlinkClr val="tx"/>
                    </a:ext>
                  </a:extLst>
                </a:hlinkClick>
              </a:rPr>
              <a:t>Official Elasticsearch Documentation</a:t>
            </a:r>
            <a:endParaRPr>
              <a:solidFill>
                <a:schemeClr val="dk2"/>
              </a:solidFill>
            </a:endParaRPr>
          </a:p>
          <a:p>
            <a:pPr indent="0" lvl="0" marL="0" rtl="0" algn="l">
              <a:spcBef>
                <a:spcPts val="0"/>
              </a:spcBef>
              <a:spcAft>
                <a:spcPts val="0"/>
              </a:spcAft>
              <a:buNone/>
            </a:pPr>
            <a:r>
              <a:rPr lang="fr" u="sng">
                <a:solidFill>
                  <a:schemeClr val="dk2"/>
                </a:solidFill>
                <a:hlinkClick r:id="rId4">
                  <a:extLst>
                    <a:ext uri="{A12FA001-AC4F-418D-AE19-62706E023703}">
                      <ahyp:hlinkClr val="tx"/>
                    </a:ext>
                  </a:extLst>
                </a:hlinkClick>
              </a:rPr>
              <a:t>Tutorialspoint’s Elasticsearch tutorial</a:t>
            </a:r>
            <a:br>
              <a:rPr lang="fr">
                <a:solidFill>
                  <a:schemeClr val="dk2"/>
                </a:solidFill>
              </a:rPr>
            </a:br>
            <a:r>
              <a:rPr lang="fr" u="sng">
                <a:solidFill>
                  <a:schemeClr val="dk2"/>
                </a:solidFill>
                <a:hlinkClick r:id="rId5">
                  <a:extLst>
                    <a:ext uri="{A12FA001-AC4F-418D-AE19-62706E023703}">
                      <ahyp:hlinkClr val="tx"/>
                    </a:ext>
                  </a:extLst>
                </a:hlinkClick>
              </a:rPr>
              <a:t>Tutorial series created by LisaHJung</a:t>
            </a:r>
            <a:endParaRPr>
              <a:solidFill>
                <a:schemeClr val="dk2"/>
              </a:solidFill>
            </a:endParaRPr>
          </a:p>
        </p:txBody>
      </p:sp>
      <p:sp>
        <p:nvSpPr>
          <p:cNvPr id="295" name="Google Shape;295;p40"/>
          <p:cNvSpPr txBox="1"/>
          <p:nvPr/>
        </p:nvSpPr>
        <p:spPr>
          <a:xfrm>
            <a:off x="5986500" y="4462600"/>
            <a:ext cx="2973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fr" sz="1600">
                <a:solidFill>
                  <a:schemeClr val="lt1"/>
                </a:solidFill>
                <a:latin typeface="Nunito"/>
                <a:ea typeface="Nunito"/>
                <a:cs typeface="Nunito"/>
                <a:sym typeface="Nunito"/>
              </a:rPr>
              <a:t>Thank you for your attention!</a:t>
            </a:r>
            <a:endParaRPr sz="1600">
              <a:solidFill>
                <a:schemeClr val="lt1"/>
              </a:solidFill>
              <a:latin typeface="Nunito"/>
              <a:ea typeface="Nunito"/>
              <a:cs typeface="Nunito"/>
              <a:sym typeface="Nunito"/>
            </a:endParaRPr>
          </a:p>
        </p:txBody>
      </p:sp>
      <p:pic>
        <p:nvPicPr>
          <p:cNvPr id="296" name="Google Shape;296;p40"/>
          <p:cNvPicPr preferRelativeResize="0"/>
          <p:nvPr/>
        </p:nvPicPr>
        <p:blipFill>
          <a:blip r:embed="rId6">
            <a:alphaModFix/>
          </a:blip>
          <a:stretch>
            <a:fillRect/>
          </a:stretch>
        </p:blipFill>
        <p:spPr>
          <a:xfrm>
            <a:off x="-475223" y="1257300"/>
            <a:ext cx="3501891" cy="15884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par>
                                <p:cTn fill="hold" nodeType="with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par>
                                <p:cTn fill="hold" nodeType="withEffect" presetClass="entr" presetID="1" presetSubtype="0">
                                  <p:stCondLst>
                                    <p:cond delay="0"/>
                                  </p:stCondLst>
                                  <p:childTnLst>
                                    <p:set>
                                      <p:cBhvr>
                                        <p:cTn dur="1" fill="hold">
                                          <p:stCondLst>
                                            <p:cond delay="0"/>
                                          </p:stCondLst>
                                        </p:cTn>
                                        <p:tgtEl>
                                          <p:spTgt spid="2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95"/>
                                        </p:tgtEl>
                                        <p:attrNameLst>
                                          <p:attrName>style.visibility</p:attrName>
                                        </p:attrNameLst>
                                      </p:cBhvr>
                                      <p:to>
                                        <p:strVal val="visible"/>
                                      </p:to>
                                    </p:set>
                                    <p:anim calcmode="lin" valueType="num">
                                      <p:cBhvr additive="base">
                                        <p:cTn dur="1000"/>
                                        <p:tgtEl>
                                          <p:spTgt spid="29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76" name="Google Shape;76;p15"/>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AutoNum type="arabicPeriod"/>
            </a:pPr>
            <a:r>
              <a:rPr lang="fr"/>
              <a:t>An </a:t>
            </a:r>
            <a:r>
              <a:rPr b="1" lang="fr"/>
              <a:t>Introduction </a:t>
            </a:r>
            <a:r>
              <a:rPr lang="fr"/>
              <a:t>to Elasticsearch</a:t>
            </a:r>
            <a:r>
              <a:rPr lang="fr"/>
              <a:t>. </a:t>
            </a:r>
            <a:endParaRPr/>
          </a:p>
          <a:p>
            <a:pPr indent="-342900" lvl="0" marL="457200" rtl="0" algn="just">
              <a:spcBef>
                <a:spcPts val="0"/>
              </a:spcBef>
              <a:spcAft>
                <a:spcPts val="0"/>
              </a:spcAft>
              <a:buSzPts val="1800"/>
              <a:buAutoNum type="arabicPeriod"/>
            </a:pPr>
            <a:r>
              <a:rPr lang="fr"/>
              <a:t>Deep Dive into Elasticsearch's </a:t>
            </a:r>
            <a:r>
              <a:rPr b="1" lang="fr"/>
              <a:t>Architecture</a:t>
            </a:r>
            <a:r>
              <a:rPr lang="fr"/>
              <a:t>.</a:t>
            </a:r>
            <a:endParaRPr/>
          </a:p>
          <a:p>
            <a:pPr indent="-342900" lvl="0" marL="457200" rtl="0" algn="just">
              <a:spcBef>
                <a:spcPts val="0"/>
              </a:spcBef>
              <a:spcAft>
                <a:spcPts val="0"/>
              </a:spcAft>
              <a:buSzPts val="1800"/>
              <a:buAutoNum type="arabicPeriod"/>
            </a:pPr>
            <a:r>
              <a:rPr lang="fr"/>
              <a:t>Elasticsearch in Action: </a:t>
            </a:r>
            <a:r>
              <a:rPr b="1" lang="fr"/>
              <a:t>How Companies Utilize It</a:t>
            </a:r>
            <a:r>
              <a:rPr lang="fr"/>
              <a:t>.</a:t>
            </a:r>
            <a:endParaRPr/>
          </a:p>
          <a:p>
            <a:pPr indent="-342900" lvl="0" marL="457200" rtl="0" algn="just">
              <a:spcBef>
                <a:spcPts val="0"/>
              </a:spcBef>
              <a:spcAft>
                <a:spcPts val="0"/>
              </a:spcAft>
              <a:buSzPts val="1800"/>
              <a:buAutoNum type="arabicPeriod"/>
            </a:pPr>
            <a:r>
              <a:rPr b="1" lang="fr"/>
              <a:t>Advanced Search Techniques</a:t>
            </a:r>
            <a:r>
              <a:rPr lang="fr"/>
              <a:t> with Elasticsearch.</a:t>
            </a:r>
            <a:endParaRPr/>
          </a:p>
          <a:p>
            <a:pPr indent="-342900" lvl="0" marL="457200" rtl="0" algn="just">
              <a:spcBef>
                <a:spcPts val="0"/>
              </a:spcBef>
              <a:spcAft>
                <a:spcPts val="0"/>
              </a:spcAft>
              <a:buSzPts val="1800"/>
              <a:buAutoNum type="arabicPeriod"/>
            </a:pPr>
            <a:r>
              <a:rPr b="1" lang="fr"/>
              <a:t>Kibana </a:t>
            </a:r>
            <a:r>
              <a:rPr lang="fr"/>
              <a:t>and Elasticsearch: The Perfect Combination.</a:t>
            </a:r>
            <a:endParaRPr/>
          </a:p>
          <a:p>
            <a:pPr indent="-342900" lvl="0" marL="457200" rtl="0" algn="just">
              <a:spcBef>
                <a:spcPts val="0"/>
              </a:spcBef>
              <a:spcAft>
                <a:spcPts val="0"/>
              </a:spcAft>
              <a:buSzPts val="1800"/>
              <a:buAutoNum type="arabicPeriod"/>
            </a:pPr>
            <a:r>
              <a:rPr b="1" lang="fr"/>
              <a:t>Conclusion</a:t>
            </a:r>
            <a:r>
              <a:rPr lang="fr"/>
              <a:t>: Key Takeaways on Elasticsearch.</a:t>
            </a:r>
            <a:endParaRPr/>
          </a:p>
        </p:txBody>
      </p:sp>
      <p:sp>
        <p:nvSpPr>
          <p:cNvPr id="77" name="Google Shape;7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What We Cover.</a:t>
            </a:r>
            <a:endParaRPr/>
          </a:p>
        </p:txBody>
      </p:sp>
      <p:sp>
        <p:nvSpPr>
          <p:cNvPr id="83" name="Google Shape;83;p16"/>
          <p:cNvSpPr txBox="1"/>
          <p:nvPr>
            <p:ph idx="1" type="body"/>
          </p:nvPr>
        </p:nvSpPr>
        <p:spPr>
          <a:xfrm>
            <a:off x="311700" y="1152475"/>
            <a:ext cx="58458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AutoNum type="arabicPeriod"/>
            </a:pPr>
            <a:r>
              <a:rPr lang="fr"/>
              <a:t>An </a:t>
            </a:r>
            <a:r>
              <a:rPr b="1" lang="fr"/>
              <a:t>Introduction </a:t>
            </a:r>
            <a:r>
              <a:rPr lang="fr"/>
              <a:t>to Elasticsearch.</a:t>
            </a:r>
            <a:endParaRPr/>
          </a:p>
          <a:p>
            <a:pPr indent="-342900" lvl="0" marL="457200" rtl="0" algn="just">
              <a:spcBef>
                <a:spcPts val="0"/>
              </a:spcBef>
              <a:spcAft>
                <a:spcPts val="0"/>
              </a:spcAft>
              <a:buClr>
                <a:srgbClr val="D9D9D9"/>
              </a:buClr>
              <a:buSzPts val="1800"/>
              <a:buAutoNum type="arabicPeriod"/>
            </a:pPr>
            <a:r>
              <a:rPr lang="fr">
                <a:solidFill>
                  <a:srgbClr val="D9D9D9"/>
                </a:solidFill>
              </a:rPr>
              <a:t>Deep Dive into Elasticsearch's </a:t>
            </a:r>
            <a:r>
              <a:rPr b="1" lang="fr">
                <a:solidFill>
                  <a:srgbClr val="D9D9D9"/>
                </a:solidFill>
              </a:rPr>
              <a:t>Architecture</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lang="fr">
                <a:solidFill>
                  <a:srgbClr val="D9D9D9"/>
                </a:solidFill>
              </a:rPr>
              <a:t>Elasticsearch in Action: </a:t>
            </a:r>
            <a:r>
              <a:rPr b="1" lang="fr">
                <a:solidFill>
                  <a:srgbClr val="D9D9D9"/>
                </a:solidFill>
              </a:rPr>
              <a:t>How Companies Utilize It</a:t>
            </a:r>
            <a:r>
              <a:rPr lang="fr">
                <a:solidFill>
                  <a:srgbClr val="D9D9D9"/>
                </a:solidFill>
              </a:rPr>
              <a:t>.</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Advanced Search Techniques</a:t>
            </a:r>
            <a:r>
              <a:rPr lang="fr">
                <a:solidFill>
                  <a:srgbClr val="D9D9D9"/>
                </a:solidFill>
              </a:rPr>
              <a:t> with Elasticsearch. </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Kibana </a:t>
            </a:r>
            <a:r>
              <a:rPr lang="fr">
                <a:solidFill>
                  <a:srgbClr val="D9D9D9"/>
                </a:solidFill>
              </a:rPr>
              <a:t>and Elasticsearch: The Perfect Combination.</a:t>
            </a:r>
            <a:endParaRPr>
              <a:solidFill>
                <a:srgbClr val="D9D9D9"/>
              </a:solidFill>
            </a:endParaRPr>
          </a:p>
          <a:p>
            <a:pPr indent="-342900" lvl="0" marL="457200" rtl="0" algn="just">
              <a:spcBef>
                <a:spcPts val="0"/>
              </a:spcBef>
              <a:spcAft>
                <a:spcPts val="0"/>
              </a:spcAft>
              <a:buClr>
                <a:srgbClr val="D9D9D9"/>
              </a:buClr>
              <a:buSzPts val="1800"/>
              <a:buAutoNum type="arabicPeriod"/>
            </a:pPr>
            <a:r>
              <a:rPr b="1" lang="fr">
                <a:solidFill>
                  <a:srgbClr val="D9D9D9"/>
                </a:solidFill>
              </a:rPr>
              <a:t>Conclusion</a:t>
            </a:r>
            <a:r>
              <a:rPr lang="fr">
                <a:solidFill>
                  <a:srgbClr val="D9D9D9"/>
                </a:solidFill>
              </a:rPr>
              <a:t>: Key Takeaways on Elasticsearch.</a:t>
            </a:r>
            <a:endParaRPr>
              <a:solidFill>
                <a:srgbClr val="D9D9D9"/>
              </a:solidFill>
            </a:endParaRPr>
          </a:p>
        </p:txBody>
      </p:sp>
      <p:sp>
        <p:nvSpPr>
          <p:cNvPr id="84" name="Google Shape;8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An </a:t>
            </a:r>
            <a:r>
              <a:rPr b="1" lang="fr"/>
              <a:t>Introduction </a:t>
            </a:r>
            <a:r>
              <a:rPr lang="fr"/>
              <a:t>to Elasticsearch.</a:t>
            </a:r>
            <a:endParaRPr/>
          </a:p>
          <a:p>
            <a:pPr indent="0" lvl="0" marL="0" rtl="0" algn="l">
              <a:spcBef>
                <a:spcPts val="0"/>
              </a:spcBef>
              <a:spcAft>
                <a:spcPts val="0"/>
              </a:spcAft>
              <a:buNone/>
            </a:pPr>
            <a:r>
              <a:t/>
            </a:r>
            <a:endParaRPr sz="1911"/>
          </a:p>
        </p:txBody>
      </p:sp>
      <p:sp>
        <p:nvSpPr>
          <p:cNvPr id="90" name="Google Shape;90;p17"/>
          <p:cNvSpPr txBox="1"/>
          <p:nvPr/>
        </p:nvSpPr>
        <p:spPr>
          <a:xfrm>
            <a:off x="424625" y="1032975"/>
            <a:ext cx="37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Proxima Nova"/>
                <a:ea typeface="Proxima Nova"/>
                <a:cs typeface="Proxima Nova"/>
                <a:sym typeface="Proxima Nova"/>
              </a:rPr>
              <a:t>What is                                      ?</a:t>
            </a:r>
            <a:endParaRPr>
              <a:latin typeface="Proxima Nova"/>
              <a:ea typeface="Proxima Nova"/>
              <a:cs typeface="Proxima Nova"/>
              <a:sym typeface="Proxima Nova"/>
            </a:endParaRPr>
          </a:p>
        </p:txBody>
      </p:sp>
      <p:pic>
        <p:nvPicPr>
          <p:cNvPr id="91" name="Google Shape;91;p17"/>
          <p:cNvPicPr preferRelativeResize="0"/>
          <p:nvPr/>
        </p:nvPicPr>
        <p:blipFill>
          <a:blip r:embed="rId3">
            <a:alphaModFix/>
          </a:blip>
          <a:stretch>
            <a:fillRect/>
          </a:stretch>
        </p:blipFill>
        <p:spPr>
          <a:xfrm>
            <a:off x="1145275" y="1064037"/>
            <a:ext cx="1681525" cy="369125"/>
          </a:xfrm>
          <a:prstGeom prst="rect">
            <a:avLst/>
          </a:prstGeom>
          <a:noFill/>
          <a:ln>
            <a:noFill/>
          </a:ln>
        </p:spPr>
      </p:pic>
      <p:sp>
        <p:nvSpPr>
          <p:cNvPr id="92" name="Google Shape;92;p17"/>
          <p:cNvSpPr txBox="1"/>
          <p:nvPr/>
        </p:nvSpPr>
        <p:spPr>
          <a:xfrm>
            <a:off x="467000" y="1675925"/>
            <a:ext cx="430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93" name="Google Shape;93;p17"/>
          <p:cNvSpPr txBox="1"/>
          <p:nvPr/>
        </p:nvSpPr>
        <p:spPr>
          <a:xfrm>
            <a:off x="539325" y="1819725"/>
            <a:ext cx="4665600" cy="24936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444654"/>
              </a:buClr>
              <a:buSzPts val="1500"/>
              <a:buFont typeface="Roboto"/>
              <a:buChar char="❏"/>
            </a:pPr>
            <a:r>
              <a:rPr lang="fr" sz="1500">
                <a:solidFill>
                  <a:srgbClr val="444654"/>
                </a:solidFill>
                <a:highlight>
                  <a:schemeClr val="lt1"/>
                </a:highlight>
                <a:latin typeface="Roboto"/>
                <a:ea typeface="Roboto"/>
                <a:cs typeface="Roboto"/>
                <a:sym typeface="Roboto"/>
              </a:rPr>
              <a:t>Elasticsearch: Distributed, Open-Source search, and analytics engine.</a:t>
            </a:r>
            <a:endParaRPr sz="1500">
              <a:solidFill>
                <a:srgbClr val="444654"/>
              </a:solidFill>
              <a:highlight>
                <a:schemeClr val="lt1"/>
              </a:highlight>
              <a:latin typeface="Roboto"/>
              <a:ea typeface="Roboto"/>
              <a:cs typeface="Roboto"/>
              <a:sym typeface="Roboto"/>
            </a:endParaRPr>
          </a:p>
          <a:p>
            <a:pPr indent="0" lvl="0" marL="457200" rtl="0" algn="l">
              <a:spcBef>
                <a:spcPts val="0"/>
              </a:spcBef>
              <a:spcAft>
                <a:spcPts val="0"/>
              </a:spcAft>
              <a:buNone/>
            </a:pPr>
            <a:r>
              <a:t/>
            </a:r>
            <a:endParaRPr sz="1500">
              <a:solidFill>
                <a:srgbClr val="444654"/>
              </a:solidFill>
              <a:highlight>
                <a:schemeClr val="lt1"/>
              </a:highlight>
              <a:latin typeface="Roboto"/>
              <a:ea typeface="Roboto"/>
              <a:cs typeface="Roboto"/>
              <a:sym typeface="Roboto"/>
            </a:endParaRPr>
          </a:p>
          <a:p>
            <a:pPr indent="-323850" lvl="0" marL="457200" rtl="0" algn="l">
              <a:spcBef>
                <a:spcPts val="0"/>
              </a:spcBef>
              <a:spcAft>
                <a:spcPts val="0"/>
              </a:spcAft>
              <a:buClr>
                <a:srgbClr val="444654"/>
              </a:buClr>
              <a:buSzPts val="1500"/>
              <a:buFont typeface="Roboto"/>
              <a:buChar char="❏"/>
            </a:pPr>
            <a:r>
              <a:rPr lang="fr" sz="1500">
                <a:solidFill>
                  <a:srgbClr val="444654"/>
                </a:solidFill>
                <a:highlight>
                  <a:schemeClr val="lt1"/>
                </a:highlight>
                <a:latin typeface="Roboto"/>
                <a:ea typeface="Roboto"/>
                <a:cs typeface="Roboto"/>
                <a:sym typeface="Roboto"/>
              </a:rPr>
              <a:t>Handles various types of data: textual, numerical, structured, unstructured.</a:t>
            </a:r>
            <a:endParaRPr sz="1500">
              <a:solidFill>
                <a:srgbClr val="444654"/>
              </a:solidFill>
              <a:highlight>
                <a:schemeClr val="lt1"/>
              </a:highlight>
              <a:latin typeface="Roboto"/>
              <a:ea typeface="Roboto"/>
              <a:cs typeface="Roboto"/>
              <a:sym typeface="Roboto"/>
            </a:endParaRPr>
          </a:p>
          <a:p>
            <a:pPr indent="0" lvl="0" marL="457200" rtl="0" algn="l">
              <a:spcBef>
                <a:spcPts val="0"/>
              </a:spcBef>
              <a:spcAft>
                <a:spcPts val="0"/>
              </a:spcAft>
              <a:buNone/>
            </a:pPr>
            <a:r>
              <a:t/>
            </a:r>
            <a:endParaRPr sz="1500">
              <a:solidFill>
                <a:srgbClr val="444654"/>
              </a:solidFill>
              <a:highlight>
                <a:schemeClr val="lt1"/>
              </a:highlight>
              <a:latin typeface="Roboto"/>
              <a:ea typeface="Roboto"/>
              <a:cs typeface="Roboto"/>
              <a:sym typeface="Roboto"/>
            </a:endParaRPr>
          </a:p>
          <a:p>
            <a:pPr indent="-323850" lvl="0" marL="457200" rtl="0" algn="l">
              <a:spcBef>
                <a:spcPts val="0"/>
              </a:spcBef>
              <a:spcAft>
                <a:spcPts val="0"/>
              </a:spcAft>
              <a:buClr>
                <a:srgbClr val="444654"/>
              </a:buClr>
              <a:buSzPts val="1500"/>
              <a:buFont typeface="Roboto"/>
              <a:buChar char="❏"/>
            </a:pPr>
            <a:r>
              <a:rPr lang="fr" sz="1500">
                <a:solidFill>
                  <a:srgbClr val="444654"/>
                </a:solidFill>
                <a:highlight>
                  <a:schemeClr val="lt1"/>
                </a:highlight>
                <a:latin typeface="Roboto"/>
                <a:ea typeface="Roboto"/>
                <a:cs typeface="Roboto"/>
                <a:sym typeface="Roboto"/>
              </a:rPr>
              <a:t>Designed for scalability and can search and index diverse document formats.</a:t>
            </a:r>
            <a:endParaRPr sz="1500">
              <a:solidFill>
                <a:srgbClr val="444654"/>
              </a:solidFill>
              <a:highlight>
                <a:schemeClr val="lt1"/>
              </a:highlight>
              <a:latin typeface="Roboto"/>
              <a:ea typeface="Roboto"/>
              <a:cs typeface="Roboto"/>
              <a:sym typeface="Roboto"/>
            </a:endParaRPr>
          </a:p>
          <a:p>
            <a:pPr indent="0" lvl="0" marL="457200" rtl="0" algn="l">
              <a:spcBef>
                <a:spcPts val="0"/>
              </a:spcBef>
              <a:spcAft>
                <a:spcPts val="0"/>
              </a:spcAft>
              <a:buNone/>
            </a:pPr>
            <a:r>
              <a:t/>
            </a:r>
            <a:endParaRPr sz="1500">
              <a:solidFill>
                <a:srgbClr val="444654"/>
              </a:solidFill>
              <a:highlight>
                <a:schemeClr val="lt1"/>
              </a:highlight>
              <a:latin typeface="Roboto"/>
              <a:ea typeface="Roboto"/>
              <a:cs typeface="Roboto"/>
              <a:sym typeface="Roboto"/>
            </a:endParaRPr>
          </a:p>
          <a:p>
            <a:pPr indent="-323850" lvl="0" marL="457200" rtl="0" algn="l">
              <a:spcBef>
                <a:spcPts val="0"/>
              </a:spcBef>
              <a:spcAft>
                <a:spcPts val="0"/>
              </a:spcAft>
              <a:buClr>
                <a:srgbClr val="444654"/>
              </a:buClr>
              <a:buSzPts val="1500"/>
              <a:buFont typeface="Roboto"/>
              <a:buChar char="❏"/>
            </a:pPr>
            <a:r>
              <a:rPr lang="fr" sz="1500">
                <a:solidFill>
                  <a:srgbClr val="444654"/>
                </a:solidFill>
                <a:highlight>
                  <a:schemeClr val="lt1"/>
                </a:highlight>
                <a:latin typeface="Roboto"/>
                <a:ea typeface="Roboto"/>
                <a:cs typeface="Roboto"/>
                <a:sym typeface="Roboto"/>
              </a:rPr>
              <a:t>Created by </a:t>
            </a:r>
            <a:r>
              <a:rPr lang="fr" sz="1500">
                <a:solidFill>
                  <a:srgbClr val="040C28"/>
                </a:solidFill>
                <a:latin typeface="Roboto"/>
                <a:ea typeface="Roboto"/>
                <a:cs typeface="Roboto"/>
                <a:sym typeface="Roboto"/>
              </a:rPr>
              <a:t>Shay Banon</a:t>
            </a:r>
            <a:r>
              <a:rPr lang="fr" sz="1500">
                <a:solidFill>
                  <a:srgbClr val="202124"/>
                </a:solidFill>
                <a:highlight>
                  <a:srgbClr val="FFFFFF"/>
                </a:highlight>
                <a:latin typeface="Roboto"/>
                <a:ea typeface="Roboto"/>
                <a:cs typeface="Roboto"/>
                <a:sym typeface="Roboto"/>
              </a:rPr>
              <a:t> between 2004-2009</a:t>
            </a:r>
            <a:endParaRPr sz="1500">
              <a:solidFill>
                <a:srgbClr val="444654"/>
              </a:solidFill>
              <a:highlight>
                <a:schemeClr val="lt1"/>
              </a:highlight>
              <a:latin typeface="Roboto"/>
              <a:ea typeface="Roboto"/>
              <a:cs typeface="Roboto"/>
              <a:sym typeface="Roboto"/>
            </a:endParaRPr>
          </a:p>
        </p:txBody>
      </p:sp>
      <p:sp>
        <p:nvSpPr>
          <p:cNvPr id="94" name="Google Shape;9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pic>
        <p:nvPicPr>
          <p:cNvPr id="95" name="Google Shape;95;p17"/>
          <p:cNvPicPr preferRelativeResize="0"/>
          <p:nvPr/>
        </p:nvPicPr>
        <p:blipFill>
          <a:blip r:embed="rId4">
            <a:alphaModFix/>
          </a:blip>
          <a:stretch>
            <a:fillRect/>
          </a:stretch>
        </p:blipFill>
        <p:spPr>
          <a:xfrm>
            <a:off x="5305476" y="2014987"/>
            <a:ext cx="3166976" cy="2103073"/>
          </a:xfrm>
          <a:prstGeom prst="rect">
            <a:avLst/>
          </a:prstGeom>
          <a:noFill/>
          <a:ln>
            <a:noFill/>
          </a:ln>
        </p:spPr>
      </p:pic>
      <p:sp>
        <p:nvSpPr>
          <p:cNvPr id="96" name="Google Shape;96;p17"/>
          <p:cNvSpPr txBox="1"/>
          <p:nvPr/>
        </p:nvSpPr>
        <p:spPr>
          <a:xfrm>
            <a:off x="5305400" y="4183900"/>
            <a:ext cx="316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Proxima Nova"/>
                <a:ea typeface="Proxima Nova"/>
                <a:cs typeface="Proxima Nova"/>
                <a:sym typeface="Proxima Nova"/>
              </a:rPr>
              <a:t>Shay Banon, Elasticsearch’s creator </a:t>
            </a:r>
            <a:endParaRPr>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                                       and </a:t>
            </a:r>
            <a:endParaRPr/>
          </a:p>
        </p:txBody>
      </p:sp>
      <p:sp>
        <p:nvSpPr>
          <p:cNvPr id="102" name="Google Shape;102;p18"/>
          <p:cNvSpPr txBox="1"/>
          <p:nvPr>
            <p:ph idx="1" type="body"/>
          </p:nvPr>
        </p:nvSpPr>
        <p:spPr>
          <a:xfrm>
            <a:off x="430450" y="1150550"/>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fr" sz="1600"/>
              <a:t>Based on Apache Lucene.</a:t>
            </a:r>
            <a:endParaRPr sz="1600"/>
          </a:p>
          <a:p>
            <a:pPr indent="-330200" lvl="0" marL="457200" rtl="0" algn="l">
              <a:spcBef>
                <a:spcPts val="0"/>
              </a:spcBef>
              <a:spcAft>
                <a:spcPts val="0"/>
              </a:spcAft>
              <a:buSzPts val="1600"/>
              <a:buChar char="❏"/>
            </a:pPr>
            <a:r>
              <a:rPr lang="fr" sz="1600"/>
              <a:t>Lucene: Free and open-source information retrieval software library.</a:t>
            </a:r>
            <a:endParaRPr sz="1600"/>
          </a:p>
          <a:p>
            <a:pPr indent="-330200" lvl="0" marL="457200" rtl="0" algn="l">
              <a:spcBef>
                <a:spcPts val="0"/>
              </a:spcBef>
              <a:spcAft>
                <a:spcPts val="0"/>
              </a:spcAft>
              <a:buSzPts val="1600"/>
              <a:buChar char="❏"/>
            </a:pPr>
            <a:r>
              <a:rPr lang="fr" sz="1600"/>
              <a:t>Lucene d</a:t>
            </a:r>
            <a:r>
              <a:rPr lang="fr" sz="1600"/>
              <a:t>eveloped</a:t>
            </a:r>
            <a:r>
              <a:rPr lang="fr" sz="1600"/>
              <a:t> by Doug Cutting.</a:t>
            </a:r>
            <a:endParaRPr sz="1600"/>
          </a:p>
          <a:p>
            <a:pPr indent="-330200" lvl="0" marL="457200" rtl="0" algn="l">
              <a:spcBef>
                <a:spcPts val="0"/>
              </a:spcBef>
              <a:spcAft>
                <a:spcPts val="0"/>
              </a:spcAft>
              <a:buSzPts val="1600"/>
              <a:buChar char="❏"/>
            </a:pPr>
            <a:r>
              <a:rPr lang="fr" sz="1600"/>
              <a:t>Elasticsearch leverages Lucene's capabilities for full-text search.</a:t>
            </a:r>
            <a:endParaRPr sz="1600"/>
          </a:p>
        </p:txBody>
      </p:sp>
      <p:pic>
        <p:nvPicPr>
          <p:cNvPr id="103" name="Google Shape;103;p18"/>
          <p:cNvPicPr preferRelativeResize="0"/>
          <p:nvPr/>
        </p:nvPicPr>
        <p:blipFill>
          <a:blip r:embed="rId3">
            <a:alphaModFix/>
          </a:blip>
          <a:stretch>
            <a:fillRect/>
          </a:stretch>
        </p:blipFill>
        <p:spPr>
          <a:xfrm>
            <a:off x="4279850" y="270800"/>
            <a:ext cx="3039724" cy="653175"/>
          </a:xfrm>
          <a:prstGeom prst="rect">
            <a:avLst/>
          </a:prstGeom>
          <a:noFill/>
          <a:ln>
            <a:noFill/>
          </a:ln>
        </p:spPr>
      </p:pic>
      <p:pic>
        <p:nvPicPr>
          <p:cNvPr id="104" name="Google Shape;104;p18"/>
          <p:cNvPicPr preferRelativeResize="0"/>
          <p:nvPr/>
        </p:nvPicPr>
        <p:blipFill>
          <a:blip r:embed="rId4">
            <a:alphaModFix/>
          </a:blip>
          <a:stretch>
            <a:fillRect/>
          </a:stretch>
        </p:blipFill>
        <p:spPr>
          <a:xfrm>
            <a:off x="63225" y="398100"/>
            <a:ext cx="3436600" cy="754375"/>
          </a:xfrm>
          <a:prstGeom prst="rect">
            <a:avLst/>
          </a:prstGeom>
          <a:noFill/>
          <a:ln>
            <a:noFill/>
          </a:ln>
        </p:spPr>
      </p:pic>
      <p:pic>
        <p:nvPicPr>
          <p:cNvPr id="105" name="Google Shape;105;p18"/>
          <p:cNvPicPr preferRelativeResize="0"/>
          <p:nvPr/>
        </p:nvPicPr>
        <p:blipFill>
          <a:blip r:embed="rId5">
            <a:alphaModFix/>
          </a:blip>
          <a:stretch>
            <a:fillRect/>
          </a:stretch>
        </p:blipFill>
        <p:spPr>
          <a:xfrm>
            <a:off x="4909075" y="2285950"/>
            <a:ext cx="3538799" cy="2481350"/>
          </a:xfrm>
          <a:prstGeom prst="rect">
            <a:avLst/>
          </a:prstGeom>
          <a:noFill/>
          <a:ln>
            <a:noFill/>
          </a:ln>
        </p:spPr>
      </p:pic>
      <p:sp>
        <p:nvSpPr>
          <p:cNvPr id="106" name="Google Shape;106;p18"/>
          <p:cNvSpPr txBox="1"/>
          <p:nvPr/>
        </p:nvSpPr>
        <p:spPr>
          <a:xfrm>
            <a:off x="4212925" y="4518350"/>
            <a:ext cx="4931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600">
                <a:latin typeface="Proxima Nova"/>
                <a:ea typeface="Proxima Nova"/>
                <a:cs typeface="Proxima Nova"/>
                <a:sym typeface="Proxima Nova"/>
              </a:rPr>
              <a:t>Figure  from : https://www.endava.com/en/blog/Engineering/2021/Elasticsearch-and-apache-lucene-fundamentals-behind-the-relevance-score</a:t>
            </a:r>
            <a:endParaRPr sz="600">
              <a:latin typeface="Proxima Nova"/>
              <a:ea typeface="Proxima Nova"/>
              <a:cs typeface="Proxima Nova"/>
              <a:sym typeface="Proxima Nova"/>
            </a:endParaRPr>
          </a:p>
        </p:txBody>
      </p:sp>
      <p:pic>
        <p:nvPicPr>
          <p:cNvPr id="107" name="Google Shape;107;p18"/>
          <p:cNvPicPr preferRelativeResize="0"/>
          <p:nvPr/>
        </p:nvPicPr>
        <p:blipFill>
          <a:blip r:embed="rId6">
            <a:alphaModFix/>
          </a:blip>
          <a:stretch>
            <a:fillRect/>
          </a:stretch>
        </p:blipFill>
        <p:spPr>
          <a:xfrm>
            <a:off x="1012450" y="2472400"/>
            <a:ext cx="2045950" cy="2045950"/>
          </a:xfrm>
          <a:prstGeom prst="rect">
            <a:avLst/>
          </a:prstGeom>
          <a:noFill/>
          <a:ln>
            <a:noFill/>
          </a:ln>
        </p:spPr>
      </p:pic>
      <p:sp>
        <p:nvSpPr>
          <p:cNvPr id="108" name="Google Shape;108;p18"/>
          <p:cNvSpPr txBox="1"/>
          <p:nvPr/>
        </p:nvSpPr>
        <p:spPr>
          <a:xfrm>
            <a:off x="922550" y="4482225"/>
            <a:ext cx="21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000">
                <a:solidFill>
                  <a:srgbClr val="444654"/>
                </a:solidFill>
                <a:latin typeface="Proxima Nova"/>
                <a:ea typeface="Proxima Nova"/>
                <a:cs typeface="Proxima Nova"/>
                <a:sym typeface="Proxima Nova"/>
              </a:rPr>
              <a:t>Doug Cutting, </a:t>
            </a:r>
            <a:endParaRPr sz="1000">
              <a:solidFill>
                <a:srgbClr val="444654"/>
              </a:solidFill>
              <a:latin typeface="Proxima Nova"/>
              <a:ea typeface="Proxima Nova"/>
              <a:cs typeface="Proxima Nova"/>
              <a:sym typeface="Proxima Nova"/>
            </a:endParaRPr>
          </a:p>
          <a:p>
            <a:pPr indent="0" lvl="0" marL="0" rtl="0" algn="l">
              <a:spcBef>
                <a:spcPts val="0"/>
              </a:spcBef>
              <a:spcAft>
                <a:spcPts val="0"/>
              </a:spcAft>
              <a:buNone/>
            </a:pPr>
            <a:r>
              <a:rPr lang="fr" sz="1000">
                <a:solidFill>
                  <a:srgbClr val="444654"/>
                </a:solidFill>
                <a:latin typeface="Proxima Nova"/>
                <a:ea typeface="Proxima Nova"/>
                <a:cs typeface="Proxima Nova"/>
                <a:sym typeface="Proxima Nova"/>
              </a:rPr>
              <a:t>Open-Source software developer</a:t>
            </a:r>
            <a:endParaRPr sz="1000">
              <a:solidFill>
                <a:srgbClr val="444654"/>
              </a:solidFill>
              <a:latin typeface="Proxima Nova"/>
              <a:ea typeface="Proxima Nova"/>
              <a:cs typeface="Proxima Nova"/>
              <a:sym typeface="Proxima Nova"/>
            </a:endParaRPr>
          </a:p>
        </p:txBody>
      </p:sp>
      <p:sp>
        <p:nvSpPr>
          <p:cNvPr id="109" name="Google Shape;10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How Does                                 Work?</a:t>
            </a:r>
            <a:endParaRPr/>
          </a:p>
        </p:txBody>
      </p:sp>
      <p:sp>
        <p:nvSpPr>
          <p:cNvPr id="115" name="Google Shape;11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fr"/>
              <a:t>Data stored as JSON (JavaScript Object Notation).</a:t>
            </a:r>
            <a:endParaRPr/>
          </a:p>
          <a:p>
            <a:pPr indent="-342900" lvl="0" marL="457200" rtl="0" algn="l">
              <a:spcBef>
                <a:spcPts val="0"/>
              </a:spcBef>
              <a:spcAft>
                <a:spcPts val="0"/>
              </a:spcAft>
              <a:buSzPts val="1800"/>
              <a:buChar char="❏"/>
            </a:pPr>
            <a:r>
              <a:rPr lang="fr"/>
              <a:t>Document organized in indices, similar as in relational databases.</a:t>
            </a:r>
            <a:endParaRPr/>
          </a:p>
          <a:p>
            <a:pPr indent="-342900" lvl="0" marL="457200" rtl="0" algn="l">
              <a:spcBef>
                <a:spcPts val="0"/>
              </a:spcBef>
              <a:spcAft>
                <a:spcPts val="0"/>
              </a:spcAft>
              <a:buSzPts val="1800"/>
              <a:buChar char="❏"/>
            </a:pPr>
            <a:r>
              <a:rPr lang="fr"/>
              <a:t>Indices further divided into shards, distributed </a:t>
            </a:r>
            <a:r>
              <a:rPr lang="fr"/>
              <a:t>across cluster nodes.</a:t>
            </a:r>
            <a:endParaRPr/>
          </a:p>
        </p:txBody>
      </p:sp>
      <p:pic>
        <p:nvPicPr>
          <p:cNvPr id="116" name="Google Shape;116;p19"/>
          <p:cNvPicPr preferRelativeResize="0"/>
          <p:nvPr/>
        </p:nvPicPr>
        <p:blipFill>
          <a:blip r:embed="rId3">
            <a:alphaModFix/>
          </a:blip>
          <a:stretch>
            <a:fillRect/>
          </a:stretch>
        </p:blipFill>
        <p:spPr>
          <a:xfrm>
            <a:off x="1926377" y="481679"/>
            <a:ext cx="2608966" cy="572700"/>
          </a:xfrm>
          <a:prstGeom prst="rect">
            <a:avLst/>
          </a:prstGeom>
          <a:noFill/>
          <a:ln>
            <a:noFill/>
          </a:ln>
        </p:spPr>
      </p:pic>
      <p:pic>
        <p:nvPicPr>
          <p:cNvPr id="117" name="Google Shape;117;p19"/>
          <p:cNvPicPr preferRelativeResize="0"/>
          <p:nvPr/>
        </p:nvPicPr>
        <p:blipFill>
          <a:blip r:embed="rId4">
            <a:alphaModFix/>
          </a:blip>
          <a:stretch>
            <a:fillRect/>
          </a:stretch>
        </p:blipFill>
        <p:spPr>
          <a:xfrm>
            <a:off x="311700" y="2474850"/>
            <a:ext cx="3628224" cy="2094025"/>
          </a:xfrm>
          <a:prstGeom prst="rect">
            <a:avLst/>
          </a:prstGeom>
          <a:noFill/>
          <a:ln>
            <a:noFill/>
          </a:ln>
        </p:spPr>
      </p:pic>
      <p:sp>
        <p:nvSpPr>
          <p:cNvPr id="118" name="Google Shape;118;p19"/>
          <p:cNvSpPr txBox="1"/>
          <p:nvPr/>
        </p:nvSpPr>
        <p:spPr>
          <a:xfrm>
            <a:off x="456550" y="4360375"/>
            <a:ext cx="38349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500">
                <a:solidFill>
                  <a:srgbClr val="444654"/>
                </a:solidFill>
                <a:latin typeface="Proxima Nova"/>
                <a:ea typeface="Proxima Nova"/>
                <a:cs typeface="Proxima Nova"/>
                <a:sym typeface="Proxima Nova"/>
              </a:rPr>
              <a:t>Figure from : https://codingexplained.com/coding/elasticsearch/understanding-sharding-in-elasticsearch</a:t>
            </a:r>
            <a:endParaRPr sz="500">
              <a:solidFill>
                <a:srgbClr val="444654"/>
              </a:solidFill>
              <a:latin typeface="Proxima Nova"/>
              <a:ea typeface="Proxima Nova"/>
              <a:cs typeface="Proxima Nova"/>
              <a:sym typeface="Proxima Nova"/>
            </a:endParaRPr>
          </a:p>
        </p:txBody>
      </p:sp>
      <p:pic>
        <p:nvPicPr>
          <p:cNvPr id="119" name="Google Shape;119;p19"/>
          <p:cNvPicPr preferRelativeResize="0"/>
          <p:nvPr/>
        </p:nvPicPr>
        <p:blipFill>
          <a:blip r:embed="rId5">
            <a:alphaModFix/>
          </a:blip>
          <a:stretch>
            <a:fillRect/>
          </a:stretch>
        </p:blipFill>
        <p:spPr>
          <a:xfrm>
            <a:off x="5173225" y="2413318"/>
            <a:ext cx="2608973" cy="2217093"/>
          </a:xfrm>
          <a:prstGeom prst="rect">
            <a:avLst/>
          </a:prstGeom>
          <a:noFill/>
          <a:ln>
            <a:noFill/>
          </a:ln>
        </p:spPr>
      </p:pic>
      <p:sp>
        <p:nvSpPr>
          <p:cNvPr id="120" name="Google Shape;12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Inverted Index for Speed and Flexibility</a:t>
            </a:r>
            <a:endParaRPr/>
          </a:p>
        </p:txBody>
      </p:sp>
      <p:sp>
        <p:nvSpPr>
          <p:cNvPr id="126" name="Google Shape;126;p20"/>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fr"/>
              <a:t>                  </a:t>
            </a:r>
            <a:r>
              <a:rPr lang="fr"/>
              <a:t>       uses an inverted index for fast search.</a:t>
            </a:r>
            <a:endParaRPr/>
          </a:p>
          <a:p>
            <a:pPr indent="-342900" lvl="0" marL="457200" rtl="0" algn="l">
              <a:spcBef>
                <a:spcPts val="0"/>
              </a:spcBef>
              <a:spcAft>
                <a:spcPts val="0"/>
              </a:spcAft>
              <a:buSzPts val="1800"/>
              <a:buChar char="❏"/>
            </a:pPr>
            <a:r>
              <a:rPr lang="fr"/>
              <a:t>Inverted index stores unique words and documents they appear in.</a:t>
            </a:r>
            <a:endParaRPr/>
          </a:p>
          <a:p>
            <a:pPr indent="-342900" lvl="0" marL="457200" rtl="0" algn="l">
              <a:spcBef>
                <a:spcPts val="0"/>
              </a:spcBef>
              <a:spcAft>
                <a:spcPts val="0"/>
              </a:spcAft>
              <a:buSzPts val="1800"/>
              <a:buChar char="❏"/>
            </a:pPr>
            <a:r>
              <a:rPr lang="fr"/>
              <a:t>Enables quick lookup and retrieval of search results.</a:t>
            </a:r>
            <a:endParaRPr/>
          </a:p>
        </p:txBody>
      </p:sp>
      <p:pic>
        <p:nvPicPr>
          <p:cNvPr id="127" name="Google Shape;127;p20"/>
          <p:cNvPicPr preferRelativeResize="0"/>
          <p:nvPr/>
        </p:nvPicPr>
        <p:blipFill>
          <a:blip r:embed="rId3">
            <a:alphaModFix/>
          </a:blip>
          <a:stretch>
            <a:fillRect/>
          </a:stretch>
        </p:blipFill>
        <p:spPr>
          <a:xfrm>
            <a:off x="4572000" y="1152475"/>
            <a:ext cx="3772201" cy="3205582"/>
          </a:xfrm>
          <a:prstGeom prst="rect">
            <a:avLst/>
          </a:prstGeom>
          <a:noFill/>
          <a:ln>
            <a:noFill/>
          </a:ln>
        </p:spPr>
      </p:pic>
      <p:pic>
        <p:nvPicPr>
          <p:cNvPr id="128" name="Google Shape;128;p20"/>
          <p:cNvPicPr preferRelativeResize="0"/>
          <p:nvPr/>
        </p:nvPicPr>
        <p:blipFill>
          <a:blip r:embed="rId4">
            <a:alphaModFix/>
          </a:blip>
          <a:stretch>
            <a:fillRect/>
          </a:stretch>
        </p:blipFill>
        <p:spPr>
          <a:xfrm>
            <a:off x="748000" y="1240250"/>
            <a:ext cx="1594475" cy="350000"/>
          </a:xfrm>
          <a:prstGeom prst="rect">
            <a:avLst/>
          </a:prstGeom>
          <a:noFill/>
          <a:ln>
            <a:noFill/>
          </a:ln>
        </p:spPr>
      </p:pic>
      <p:sp>
        <p:nvSpPr>
          <p:cNvPr id="129" name="Google Shape;12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                             </a:t>
            </a:r>
            <a:r>
              <a:rPr lang="fr"/>
              <a:t>         and the Elastic Stack</a:t>
            </a:r>
            <a:endParaRPr/>
          </a:p>
        </p:txBody>
      </p:sp>
      <p:sp>
        <p:nvSpPr>
          <p:cNvPr id="135" name="Google Shape;135;p21"/>
          <p:cNvSpPr txBox="1"/>
          <p:nvPr>
            <p:ph idx="1" type="body"/>
          </p:nvPr>
        </p:nvSpPr>
        <p:spPr>
          <a:xfrm>
            <a:off x="311700" y="1413450"/>
            <a:ext cx="4344600" cy="3155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fr"/>
              <a:t>Elasticsearch is part of the Elastic Stack.</a:t>
            </a:r>
            <a:endParaRPr/>
          </a:p>
          <a:p>
            <a:pPr indent="-342900" lvl="0" marL="457200" rtl="0" algn="l">
              <a:spcBef>
                <a:spcPts val="0"/>
              </a:spcBef>
              <a:spcAft>
                <a:spcPts val="0"/>
              </a:spcAft>
              <a:buSzPts val="1800"/>
              <a:buChar char="❏"/>
            </a:pPr>
            <a:r>
              <a:rPr lang="fr"/>
              <a:t>Elastic Stack components: Elasticsearch, Logstash, Kibana, Beats.</a:t>
            </a:r>
            <a:endParaRPr/>
          </a:p>
          <a:p>
            <a:pPr indent="-342900" lvl="0" marL="457200" rtl="0" algn="l">
              <a:spcBef>
                <a:spcPts val="0"/>
              </a:spcBef>
              <a:spcAft>
                <a:spcPts val="0"/>
              </a:spcAft>
              <a:buSzPts val="1800"/>
              <a:buChar char="❏"/>
            </a:pPr>
            <a:r>
              <a:rPr lang="fr"/>
              <a:t>Logstash: Data processing pipeline for ingesting and transforming data.</a:t>
            </a:r>
            <a:endParaRPr/>
          </a:p>
          <a:p>
            <a:pPr indent="-342900" lvl="0" marL="457200" rtl="0" algn="l">
              <a:spcBef>
                <a:spcPts val="0"/>
              </a:spcBef>
              <a:spcAft>
                <a:spcPts val="0"/>
              </a:spcAft>
              <a:buSzPts val="1800"/>
              <a:buChar char="❏"/>
            </a:pPr>
            <a:r>
              <a:rPr lang="fr"/>
              <a:t>Kibana: Visualization and analysis layer for Elasticsearch data.</a:t>
            </a:r>
            <a:endParaRPr/>
          </a:p>
        </p:txBody>
      </p:sp>
      <p:pic>
        <p:nvPicPr>
          <p:cNvPr id="136" name="Google Shape;136;p21"/>
          <p:cNvPicPr preferRelativeResize="0"/>
          <p:nvPr/>
        </p:nvPicPr>
        <p:blipFill>
          <a:blip r:embed="rId3">
            <a:alphaModFix/>
          </a:blip>
          <a:stretch>
            <a:fillRect/>
          </a:stretch>
        </p:blipFill>
        <p:spPr>
          <a:xfrm>
            <a:off x="63225" y="398100"/>
            <a:ext cx="3436600" cy="754375"/>
          </a:xfrm>
          <a:prstGeom prst="rect">
            <a:avLst/>
          </a:prstGeom>
          <a:noFill/>
          <a:ln>
            <a:noFill/>
          </a:ln>
        </p:spPr>
      </p:pic>
      <p:pic>
        <p:nvPicPr>
          <p:cNvPr id="137" name="Google Shape;137;p21"/>
          <p:cNvPicPr preferRelativeResize="0"/>
          <p:nvPr/>
        </p:nvPicPr>
        <p:blipFill rotWithShape="1">
          <a:blip r:embed="rId4">
            <a:alphaModFix/>
          </a:blip>
          <a:srcRect b="19133" l="0" r="0" t="21484"/>
          <a:stretch/>
        </p:blipFill>
        <p:spPr>
          <a:xfrm>
            <a:off x="4656300" y="370249"/>
            <a:ext cx="3223475" cy="810075"/>
          </a:xfrm>
          <a:prstGeom prst="rect">
            <a:avLst/>
          </a:prstGeom>
          <a:noFill/>
          <a:ln>
            <a:noFill/>
          </a:ln>
        </p:spPr>
      </p:pic>
      <p:pic>
        <p:nvPicPr>
          <p:cNvPr id="138" name="Google Shape;138;p21"/>
          <p:cNvPicPr preferRelativeResize="0"/>
          <p:nvPr/>
        </p:nvPicPr>
        <p:blipFill rotWithShape="1">
          <a:blip r:embed="rId5">
            <a:alphaModFix/>
          </a:blip>
          <a:srcRect b="0" l="15561" r="14498" t="0"/>
          <a:stretch/>
        </p:blipFill>
        <p:spPr>
          <a:xfrm>
            <a:off x="4656325" y="1168338"/>
            <a:ext cx="4005248" cy="3344276"/>
          </a:xfrm>
          <a:prstGeom prst="rect">
            <a:avLst/>
          </a:prstGeom>
          <a:noFill/>
          <a:ln>
            <a:noFill/>
          </a:ln>
        </p:spPr>
      </p:pic>
      <p:sp>
        <p:nvSpPr>
          <p:cNvPr id="139" name="Google Shape;139;p21"/>
          <p:cNvSpPr txBox="1"/>
          <p:nvPr/>
        </p:nvSpPr>
        <p:spPr>
          <a:xfrm>
            <a:off x="5766000" y="4179525"/>
            <a:ext cx="3066300" cy="24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400"/>
              <a:t>Figure from: https://quintagroup.com/services/the-elastic-stack-and-its-components-elasticsearch-kibana-logstash-and-beats</a:t>
            </a:r>
            <a:endParaRPr sz="400"/>
          </a:p>
        </p:txBody>
      </p:sp>
      <p:sp>
        <p:nvSpPr>
          <p:cNvPr id="140" name="Google Shape;14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